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15.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ADLaM Display" panose="02010000000000000000" pitchFamily="2"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8" d="100"/>
          <a:sy n="38" d="100"/>
        </p:scale>
        <p:origin x="980" y="1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1.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03.10.2025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Wifi</a:t>
            </a:r>
          </a:p>
          <a:p>
            <a:r>
              <a:rPr lang="en-US"/>
              <a:t>Software</a:t>
            </a:r>
          </a:p>
          <a:p>
            <a:r>
              <a:rPr lang="en-US"/>
              <a:t>Server Room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File management</a:t>
            </a:r>
          </a:p>
          <a:p>
            <a:endParaRPr lang="en-US"/>
          </a:p>
          <a:p>
            <a:r>
              <a:rPr lang="en-US"/>
              <a:t>Defragmenters</a:t>
            </a:r>
          </a:p>
          <a:p>
            <a:endParaRPr lang="en-US"/>
          </a:p>
          <a:p>
            <a:r>
              <a:rPr lang="en-US"/>
              <a:t>File compression</a:t>
            </a:r>
          </a:p>
          <a:p>
            <a:endParaRPr lang="en-US"/>
          </a:p>
          <a:p>
            <a:r>
              <a:rPr lang="en-US"/>
              <a:t>Package managers</a:t>
            </a:r>
          </a:p>
          <a:p>
            <a:endParaRPr lang="en-US"/>
          </a:p>
          <a:p>
            <a:r>
              <a:rPr lang="en-US"/>
              <a:t>Protection software</a:t>
            </a:r>
          </a:p>
          <a:p>
            <a:endParaRPr lang="en-US"/>
          </a:p>
          <a:p>
            <a:r>
              <a:rPr lang="en-US"/>
              <a:t>Backup software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Defragmenters (takes scattered pieces of hardrives and merges them into blocks, makes them faster)</a:t>
            </a:r>
          </a:p>
          <a:p>
            <a:endParaRPr lang="en-US"/>
          </a:p>
          <a:p>
            <a:r>
              <a:rPr lang="en-US"/>
              <a:t>File compression</a:t>
            </a:r>
          </a:p>
          <a:p>
            <a:endParaRPr lang="en-US"/>
          </a:p>
          <a:p>
            <a:r>
              <a:rPr lang="en-US"/>
              <a:t>Backup software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File management</a:t>
            </a:r>
          </a:p>
          <a:p>
            <a:endParaRPr lang="en-US"/>
          </a:p>
          <a:p>
            <a:r>
              <a:rPr lang="en-US"/>
              <a:t>Anti virus software</a:t>
            </a:r>
          </a:p>
          <a:p>
            <a:endParaRPr lang="en-US"/>
          </a:p>
          <a:p>
            <a:r>
              <a:rPr lang="en-US"/>
              <a:t>Package managers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Full = Full backup every day</a:t>
            </a:r>
          </a:p>
          <a:p>
            <a:endParaRPr lang="en-US"/>
          </a:p>
          <a:p>
            <a:r>
              <a:rPr lang="en-US"/>
              <a:t>Incremental backups only back up the data that has changed since the previous backup.</a:t>
            </a:r>
          </a:p>
          <a:p>
            <a:endParaRPr lang="en-US"/>
          </a:p>
          <a:p>
            <a:r>
              <a:rPr lang="en-US"/>
              <a:t>A differential backup starts with a full backup; subsequent backups only contain data that has changed. The difference between incremental vs. differential backups is that, while an incremental backup only includes the data that has changed since the previous backup, a differential backup contains all the data that has changed since the last full backup.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File management</a:t>
            </a:r>
          </a:p>
          <a:p>
            <a:endParaRPr lang="en-US"/>
          </a:p>
          <a:p>
            <a:r>
              <a:rPr lang="en-US"/>
              <a:t>Defragmenters</a:t>
            </a:r>
          </a:p>
          <a:p>
            <a:endParaRPr lang="en-US"/>
          </a:p>
          <a:p>
            <a:r>
              <a:rPr lang="en-US"/>
              <a:t>File compression</a:t>
            </a:r>
          </a:p>
          <a:p>
            <a:endParaRPr lang="en-US"/>
          </a:p>
          <a:p>
            <a:r>
              <a:rPr lang="en-US"/>
              <a:t>Package managers</a:t>
            </a:r>
          </a:p>
          <a:p>
            <a:endParaRPr lang="en-US"/>
          </a:p>
          <a:p>
            <a:r>
              <a:rPr lang="en-US"/>
              <a:t>Protection software</a:t>
            </a:r>
          </a:p>
          <a:p>
            <a:endParaRPr lang="en-US"/>
          </a:p>
          <a:p>
            <a:r>
              <a:rPr lang="en-US"/>
              <a:t>Backup software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File management</a:t>
            </a:r>
          </a:p>
          <a:p>
            <a:endParaRPr lang="en-US"/>
          </a:p>
          <a:p>
            <a:r>
              <a:rPr lang="en-US"/>
              <a:t>Defragmenters</a:t>
            </a:r>
          </a:p>
          <a:p>
            <a:endParaRPr lang="en-US"/>
          </a:p>
          <a:p>
            <a:r>
              <a:rPr lang="en-US"/>
              <a:t>File compression</a:t>
            </a:r>
          </a:p>
          <a:p>
            <a:endParaRPr lang="en-US"/>
          </a:p>
          <a:p>
            <a:r>
              <a:rPr lang="en-US"/>
              <a:t>Package managers</a:t>
            </a:r>
          </a:p>
          <a:p>
            <a:endParaRPr lang="en-US"/>
          </a:p>
          <a:p>
            <a:r>
              <a:rPr lang="en-US"/>
              <a:t>Protection software</a:t>
            </a:r>
          </a:p>
          <a:p>
            <a:endParaRPr lang="en-US"/>
          </a:p>
          <a:p>
            <a:r>
              <a:rPr lang="en-US"/>
              <a:t>Backup software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File management</a:t>
            </a:r>
          </a:p>
          <a:p>
            <a:endParaRPr lang="en-US"/>
          </a:p>
          <a:p>
            <a:r>
              <a:rPr lang="en-US"/>
              <a:t>Defragmenters</a:t>
            </a:r>
          </a:p>
          <a:p>
            <a:endParaRPr lang="en-US"/>
          </a:p>
          <a:p>
            <a:r>
              <a:rPr lang="en-US"/>
              <a:t>File compression</a:t>
            </a:r>
          </a:p>
          <a:p>
            <a:endParaRPr lang="en-US"/>
          </a:p>
          <a:p>
            <a:r>
              <a:rPr lang="en-US"/>
              <a:t>Package managers</a:t>
            </a:r>
          </a:p>
          <a:p>
            <a:endParaRPr lang="en-US"/>
          </a:p>
          <a:p>
            <a:r>
              <a:rPr lang="en-US"/>
              <a:t>Protection software</a:t>
            </a:r>
          </a:p>
          <a:p>
            <a:endParaRPr lang="en-US"/>
          </a:p>
          <a:p>
            <a:r>
              <a:rPr lang="en-US"/>
              <a:t>Backup software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File management</a:t>
            </a:r>
          </a:p>
          <a:p>
            <a:endParaRPr lang="en-US"/>
          </a:p>
          <a:p>
            <a:r>
              <a:rPr lang="en-US"/>
              <a:t>Defragmenters</a:t>
            </a:r>
          </a:p>
          <a:p>
            <a:endParaRPr lang="en-US"/>
          </a:p>
          <a:p>
            <a:r>
              <a:rPr lang="en-US"/>
              <a:t>File compression</a:t>
            </a:r>
          </a:p>
          <a:p>
            <a:endParaRPr lang="en-US"/>
          </a:p>
          <a:p>
            <a:r>
              <a:rPr lang="en-US"/>
              <a:t>Package managers</a:t>
            </a:r>
          </a:p>
          <a:p>
            <a:endParaRPr lang="en-US"/>
          </a:p>
          <a:p>
            <a:r>
              <a:rPr lang="en-US"/>
              <a:t>Protection software</a:t>
            </a:r>
          </a:p>
          <a:p>
            <a:endParaRPr lang="en-US"/>
          </a:p>
          <a:p>
            <a:r>
              <a:rPr lang="en-US"/>
              <a:t>Backup software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PSU</a:t>
            </a:r>
          </a:p>
          <a:p>
            <a:endParaRPr lang="en-US"/>
          </a:p>
          <a:p>
            <a:r>
              <a:rPr lang="en-US"/>
              <a:t>GPU/Graphics card</a:t>
            </a:r>
          </a:p>
          <a:p>
            <a:endParaRPr lang="en-US"/>
          </a:p>
          <a:p>
            <a:r>
              <a:rPr lang="en-US"/>
              <a:t>SSD</a:t>
            </a:r>
          </a:p>
          <a:p>
            <a:endParaRPr lang="en-US"/>
          </a:p>
          <a:p>
            <a:r>
              <a:rPr lang="en-US"/>
              <a:t>Washing machine board</a:t>
            </a:r>
          </a:p>
          <a:p>
            <a:endParaRPr lang="en-US"/>
          </a:p>
          <a:p>
            <a:r>
              <a:rPr lang="en-US"/>
              <a:t>Blood fridge smart sensor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real-time operating system (RTOS) is a specialized operating system designed to handle time-critical tasks with precision and efficiency.</a:t>
            </a:r>
          </a:p>
          <a:p>
            <a:endParaRPr lang="en-US"/>
          </a:p>
          <a:p>
            <a:r>
              <a:rPr lang="en-US"/>
              <a:t>In an RTOS-based air traffic control system, multiple sensors and radars work to gather information about aircraft positions, speeds, altitudes, and flight plans. The RTOS processes this data in real time to monitor airspace congestion, detect potential conflicts or emergencies, and provide instructions to pilots.</a:t>
            </a:r>
          </a:p>
          <a:p>
            <a:r>
              <a:rPr lang="en-US"/>
              <a:t>(https://www.spiceworks.com/tech/hardware/articles/what-is-rtos/)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real-time operating system (RTOS) is a specialized operating system designed to handle time-critical tasks with precision and efficiency.</a:t>
            </a:r>
          </a:p>
          <a:p>
            <a:endParaRPr lang="en-US"/>
          </a:p>
          <a:p>
            <a:r>
              <a:rPr lang="en-US"/>
              <a:t>In an RTOS-based air traffic control system, multiple sensors and radars work to gather information about aircraft positions, speeds, altitudes, and flight plans. The RTOS processes this data in real time to monitor airspace congestion, detect potential conflicts or emergencies, and provide instructions to pilots.</a:t>
            </a:r>
          </a:p>
          <a:p>
            <a:r>
              <a:rPr lang="en-US"/>
              <a:t>(https://www.spiceworks.com/tech/hardware/articles/what-is-rtos/)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time slice is a short, defined interval during which a process can be executed in a multitasking operating system. Think of it as a tiny chunk of CPU time given to each running process.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real-time operating system (RTOS) is a specialized operating system designed to handle time-critical tasks with precision and efficiency.</a:t>
            </a:r>
          </a:p>
          <a:p>
            <a:endParaRPr lang="en-US"/>
          </a:p>
          <a:p>
            <a:r>
              <a:rPr lang="en-US"/>
              <a:t>In an RTOS-based air traffic control system, multiple sensors and radars work to gather information about aircraft positions, speeds, altitudes, and flight plans. The RTOS processes this data in real time to monitor airspace congestion, detect potential conflicts or emergencies, and provide instructions to pilots.</a:t>
            </a:r>
          </a:p>
          <a:p>
            <a:r>
              <a:rPr lang="en-US"/>
              <a:t>(https://www.spiceworks.com/tech/hardware/articles/what-is-rtos/)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real-time operating system (RTOS) is a specialized operating system designed to handle time-critical tasks with precision and efficiency.</a:t>
            </a:r>
          </a:p>
          <a:p>
            <a:endParaRPr lang="en-US"/>
          </a:p>
          <a:p>
            <a:r>
              <a:rPr lang="en-US"/>
              <a:t>In an RTOS-based air traffic control system, multiple sensors and radars work to gather information about aircraft positions, speeds, altitudes, and flight plans. The RTOS processes this data in real time to monitor airspace congestion, detect potential conflicts or emergencies, and provide instructions to pilots.</a:t>
            </a:r>
          </a:p>
          <a:p>
            <a:r>
              <a:rPr lang="en-US"/>
              <a:t>(https://www.spiceworks.com/tech/hardware/articles/what-is-rtos/)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real-time operating system (RTOS) is a specialized operating system designed to handle time-critical tasks with precision and efficiency.</a:t>
            </a:r>
          </a:p>
          <a:p>
            <a:endParaRPr lang="en-US"/>
          </a:p>
          <a:p>
            <a:r>
              <a:rPr lang="en-US"/>
              <a:t>In an RTOS-based air traffic control system, multiple sensors and radars work to gather information about aircraft positions, speeds, altitudes, and flight plans. The RTOS processes this data in real time to monitor airspace congestion, detect potential conflicts or emergencies, and provide instructions to pilots.</a:t>
            </a:r>
          </a:p>
          <a:p>
            <a:r>
              <a:rPr lang="en-US"/>
              <a:t>(https://www.spiceworks.com/tech/hardware/articles/what-is-rtos/)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real-time operating system (RTOS) is a specialized operating system designed to handle time-critical tasks with precision and efficiency.</a:t>
            </a:r>
          </a:p>
          <a:p>
            <a:endParaRPr lang="en-US"/>
          </a:p>
          <a:p>
            <a:r>
              <a:rPr lang="en-US"/>
              <a:t>In an RTOS-based air traffic control system, multiple sensors and radars work to gather information about aircraft positions, speeds, altitudes, and flight plans. The RTOS processes this data in real time to monitor airspace congestion, detect potential conflicts or emergencies, and provide instructions to pilots.</a:t>
            </a:r>
          </a:p>
          <a:p>
            <a:r>
              <a:rPr lang="en-US"/>
              <a:t>(https://www.spiceworks.com/tech/hardware/articles/what-is-rtos/)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real-time operating system (RTOS) is a specialized operating system designed to handle time-critical tasks with precision and efficiency.</a:t>
            </a:r>
          </a:p>
          <a:p>
            <a:endParaRPr lang="en-US"/>
          </a:p>
          <a:p>
            <a:r>
              <a:rPr lang="en-US"/>
              <a:t>In an RTOS-based air traffic control system, multiple sensors and radars work to gather information about aircraft positions, speeds, altitudes, and flight plans. The RTOS processes this data in real time to monitor airspace congestion, detect potential conflicts or emergencies, and provide instructions to pilots.</a:t>
            </a:r>
          </a:p>
          <a:p>
            <a:r>
              <a:rPr lang="en-US"/>
              <a:t>(https://www.spiceworks.com/tech/hardware/articles/what-is-rtos/)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real-time operating system (RTOS) is a specialized operating system designed to handle time-critical tasks with precision and efficiency.</a:t>
            </a:r>
          </a:p>
          <a:p>
            <a:endParaRPr lang="en-US"/>
          </a:p>
          <a:p>
            <a:r>
              <a:rPr lang="en-US"/>
              <a:t>In an RTOS-based air traffic control system, multiple sensors and radars work to gather information about aircraft positions, speeds, altitudes, and flight plans. The RTOS processes this data in real time to monitor airspace congestion, detect potential conflicts or emergencies, and provide instructions to pilots.</a:t>
            </a:r>
          </a:p>
          <a:p>
            <a:r>
              <a:rPr lang="en-US"/>
              <a:t>(https://www.spiceworks.com/tech/hardware/articles/what-is-rtos/)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video" Target="https://www.youtube.com/watch?v=eE7Bfw9lFfs" TargetMode="External"/><Relationship Id="rId5" Type="http://schemas.openxmlformats.org/officeDocument/2006/relationships/image" Target="../media/image32.jpe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video" Target="https://www.youtube.com/watch?v=3yZDDr0JKVc" TargetMode="External"/><Relationship Id="rId5" Type="http://schemas.openxmlformats.org/officeDocument/2006/relationships/image" Target="../media/image32.jpe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5622571" y="7367061"/>
            <a:ext cx="2665429" cy="2665429"/>
          </a:xfrm>
          <a:custGeom>
            <a:avLst/>
            <a:gdLst/>
            <a:ahLst/>
            <a:cxnLst/>
            <a:rect l="l" t="t" r="r" b="b"/>
            <a:pathLst>
              <a:path w="2665429" h="2665429">
                <a:moveTo>
                  <a:pt x="0" y="0"/>
                </a:moveTo>
                <a:lnTo>
                  <a:pt x="2665429" y="0"/>
                </a:lnTo>
                <a:lnTo>
                  <a:pt x="2665429" y="2665429"/>
                </a:lnTo>
                <a:lnTo>
                  <a:pt x="0" y="26654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TextBox 4"/>
          <p:cNvSpPr txBox="1"/>
          <p:nvPr/>
        </p:nvSpPr>
        <p:spPr>
          <a:xfrm>
            <a:off x="0" y="-85725"/>
            <a:ext cx="18288000" cy="2105025"/>
          </a:xfrm>
          <a:prstGeom prst="rect">
            <a:avLst/>
          </a:prstGeom>
        </p:spPr>
        <p:txBody>
          <a:bodyPr lIns="0" tIns="0" rIns="0" bIns="0" rtlCol="0" anchor="t">
            <a:spAutoFit/>
          </a:bodyPr>
          <a:lstStyle/>
          <a:p>
            <a:pPr algn="ctr">
              <a:lnSpc>
                <a:spcPts val="8400"/>
              </a:lnSpc>
              <a:spcBef>
                <a:spcPct val="0"/>
              </a:spcBef>
            </a:pPr>
            <a:r>
              <a:rPr lang="en-US" sz="6000">
                <a:solidFill>
                  <a:srgbClr val="000C7D"/>
                </a:solidFill>
                <a:latin typeface="ADLaM Display"/>
                <a:ea typeface="ADLaM Display"/>
                <a:cs typeface="ADLaM Display"/>
                <a:sym typeface="ADLaM Display"/>
              </a:rPr>
              <a:t>I have channels but no water, waves but no ocean. What am I?</a:t>
            </a:r>
          </a:p>
        </p:txBody>
      </p:sp>
      <p:sp>
        <p:nvSpPr>
          <p:cNvPr id="5" name="TextBox 5"/>
          <p:cNvSpPr txBox="1"/>
          <p:nvPr/>
        </p:nvSpPr>
        <p:spPr>
          <a:xfrm>
            <a:off x="0" y="3038475"/>
            <a:ext cx="18288000" cy="2105025"/>
          </a:xfrm>
          <a:prstGeom prst="rect">
            <a:avLst/>
          </a:prstGeom>
        </p:spPr>
        <p:txBody>
          <a:bodyPr lIns="0" tIns="0" rIns="0" bIns="0" rtlCol="0" anchor="t">
            <a:spAutoFit/>
          </a:bodyPr>
          <a:lstStyle/>
          <a:p>
            <a:pPr algn="ctr">
              <a:lnSpc>
                <a:spcPts val="8400"/>
              </a:lnSpc>
              <a:spcBef>
                <a:spcPct val="0"/>
              </a:spcBef>
            </a:pPr>
            <a:r>
              <a:rPr lang="en-US" sz="6000">
                <a:solidFill>
                  <a:srgbClr val="000C7D"/>
                </a:solidFill>
                <a:latin typeface="ADLaM Display"/>
                <a:ea typeface="ADLaM Display"/>
                <a:cs typeface="ADLaM Display"/>
                <a:sym typeface="ADLaM Display"/>
              </a:rPr>
              <a:t>I’m always updating but never changing my mind. What am I?</a:t>
            </a:r>
          </a:p>
        </p:txBody>
      </p:sp>
      <p:sp>
        <p:nvSpPr>
          <p:cNvPr id="6" name="TextBox 6"/>
          <p:cNvSpPr txBox="1"/>
          <p:nvPr/>
        </p:nvSpPr>
        <p:spPr>
          <a:xfrm>
            <a:off x="0" y="5755202"/>
            <a:ext cx="18288000" cy="2105025"/>
          </a:xfrm>
          <a:prstGeom prst="rect">
            <a:avLst/>
          </a:prstGeom>
        </p:spPr>
        <p:txBody>
          <a:bodyPr lIns="0" tIns="0" rIns="0" bIns="0" rtlCol="0" anchor="t">
            <a:spAutoFit/>
          </a:bodyPr>
          <a:lstStyle/>
          <a:p>
            <a:pPr algn="ctr">
              <a:lnSpc>
                <a:spcPts val="8400"/>
              </a:lnSpc>
              <a:spcBef>
                <a:spcPct val="0"/>
              </a:spcBef>
            </a:pPr>
            <a:r>
              <a:rPr lang="en-US" sz="6000">
                <a:solidFill>
                  <a:srgbClr val="000C7D"/>
                </a:solidFill>
                <a:latin typeface="ADLaM Display"/>
                <a:ea typeface="ADLaM Display"/>
                <a:cs typeface="ADLaM Display"/>
                <a:sym typeface="ADLaM Display"/>
              </a:rPr>
              <a:t>I’m a room full of racks but no clothing in sight. What am 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389611" y="2221944"/>
            <a:ext cx="3950864" cy="4464253"/>
          </a:xfrm>
          <a:custGeom>
            <a:avLst/>
            <a:gdLst/>
            <a:ahLst/>
            <a:cxnLst/>
            <a:rect l="l" t="t" r="r" b="b"/>
            <a:pathLst>
              <a:path w="3950864" h="4464253">
                <a:moveTo>
                  <a:pt x="0" y="0"/>
                </a:moveTo>
                <a:lnTo>
                  <a:pt x="3950864" y="0"/>
                </a:lnTo>
                <a:lnTo>
                  <a:pt x="3950864" y="4464253"/>
                </a:lnTo>
                <a:lnTo>
                  <a:pt x="0" y="4464253"/>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5" name="TextBox 5"/>
          <p:cNvSpPr txBox="1"/>
          <p:nvPr/>
        </p:nvSpPr>
        <p:spPr>
          <a:xfrm>
            <a:off x="4114800" y="-304800"/>
            <a:ext cx="9971379" cy="2624574"/>
          </a:xfrm>
          <a:prstGeom prst="rect">
            <a:avLst/>
          </a:prstGeom>
        </p:spPr>
        <p:txBody>
          <a:bodyPr wrap="square" lIns="0" tIns="0" rIns="0" bIns="0" rtlCol="0" anchor="t">
            <a:spAutoFit/>
          </a:bodyPr>
          <a:lstStyle/>
          <a:p>
            <a:pPr algn="ctr">
              <a:lnSpc>
                <a:spcPts val="21555"/>
              </a:lnSpc>
            </a:pPr>
            <a:r>
              <a:rPr lang="en-US" sz="15396" dirty="0">
                <a:solidFill>
                  <a:srgbClr val="000C7D"/>
                </a:solidFill>
                <a:latin typeface="ADLaM Display"/>
                <a:ea typeface="ADLaM Display"/>
                <a:cs typeface="ADLaM Display"/>
                <a:sym typeface="ADLaM Display"/>
              </a:rPr>
              <a:t>Mobile OS</a:t>
            </a:r>
          </a:p>
        </p:txBody>
      </p:sp>
      <p:sp>
        <p:nvSpPr>
          <p:cNvPr id="6" name="TextBox 6"/>
          <p:cNvSpPr txBox="1"/>
          <p:nvPr/>
        </p:nvSpPr>
        <p:spPr>
          <a:xfrm>
            <a:off x="6066136" y="2849186"/>
            <a:ext cx="6339334" cy="1038225"/>
          </a:xfrm>
          <a:prstGeom prst="rect">
            <a:avLst/>
          </a:prstGeom>
        </p:spPr>
        <p:txBody>
          <a:bodyPr lIns="0" tIns="0" rIns="0" bIns="0" rtlCol="0" anchor="t">
            <a:spAutoFit/>
          </a:bodyPr>
          <a:lstStyle/>
          <a:p>
            <a:pPr algn="ctr">
              <a:lnSpc>
                <a:spcPts val="8400"/>
              </a:lnSpc>
              <a:spcBef>
                <a:spcPct val="0"/>
              </a:spcBef>
            </a:pPr>
            <a:r>
              <a:rPr lang="en-US" sz="6000">
                <a:solidFill>
                  <a:srgbClr val="000C7D"/>
                </a:solidFill>
                <a:latin typeface="ADLaM Display"/>
                <a:ea typeface="ADLaM Display"/>
                <a:cs typeface="ADLaM Display"/>
                <a:sym typeface="ADLaM Display"/>
              </a:rPr>
              <a:t>Lower processing</a:t>
            </a:r>
          </a:p>
        </p:txBody>
      </p:sp>
      <p:sp>
        <p:nvSpPr>
          <p:cNvPr id="7" name="TextBox 7"/>
          <p:cNvSpPr txBox="1"/>
          <p:nvPr/>
        </p:nvSpPr>
        <p:spPr>
          <a:xfrm>
            <a:off x="6066136" y="4223506"/>
            <a:ext cx="6441728" cy="1038225"/>
          </a:xfrm>
          <a:prstGeom prst="rect">
            <a:avLst/>
          </a:prstGeom>
        </p:spPr>
        <p:txBody>
          <a:bodyPr lIns="0" tIns="0" rIns="0" bIns="0" rtlCol="0" anchor="t">
            <a:spAutoFit/>
          </a:bodyPr>
          <a:lstStyle/>
          <a:p>
            <a:pPr algn="ctr">
              <a:lnSpc>
                <a:spcPts val="8400"/>
              </a:lnSpc>
              <a:spcBef>
                <a:spcPct val="0"/>
              </a:spcBef>
            </a:pPr>
            <a:r>
              <a:rPr lang="en-US" sz="6000">
                <a:solidFill>
                  <a:srgbClr val="000C7D"/>
                </a:solidFill>
                <a:latin typeface="ADLaM Display"/>
                <a:ea typeface="ADLaM Display"/>
                <a:cs typeface="ADLaM Display"/>
                <a:sym typeface="ADLaM Display"/>
              </a:rPr>
              <a:t>Battery efficiency</a:t>
            </a:r>
          </a:p>
        </p:txBody>
      </p:sp>
      <p:sp>
        <p:nvSpPr>
          <p:cNvPr id="8" name="TextBox 8"/>
          <p:cNvSpPr txBox="1"/>
          <p:nvPr/>
        </p:nvSpPr>
        <p:spPr>
          <a:xfrm>
            <a:off x="2317868" y="7452257"/>
            <a:ext cx="15561915" cy="1038225"/>
          </a:xfrm>
          <a:prstGeom prst="rect">
            <a:avLst/>
          </a:prstGeom>
        </p:spPr>
        <p:txBody>
          <a:bodyPr lIns="0" tIns="0" rIns="0" bIns="0" rtlCol="0" anchor="t">
            <a:spAutoFit/>
          </a:bodyPr>
          <a:lstStyle/>
          <a:p>
            <a:pPr algn="ctr">
              <a:lnSpc>
                <a:spcPts val="8400"/>
              </a:lnSpc>
              <a:spcBef>
                <a:spcPct val="0"/>
              </a:spcBef>
            </a:pPr>
            <a:r>
              <a:rPr lang="en-US" sz="6000">
                <a:solidFill>
                  <a:srgbClr val="000C7D"/>
                </a:solidFill>
                <a:latin typeface="ADLaM Display"/>
                <a:ea typeface="ADLaM Display"/>
                <a:cs typeface="ADLaM Display"/>
                <a:sym typeface="ADLaM Display"/>
              </a:rPr>
              <a:t>Examples: Smartphones, Tablets, some iOT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4" name="TextBox 4"/>
          <p:cNvSpPr txBox="1"/>
          <p:nvPr/>
        </p:nvSpPr>
        <p:spPr>
          <a:xfrm>
            <a:off x="5230541" y="-247650"/>
            <a:ext cx="8112919" cy="2222501"/>
          </a:xfrm>
          <a:prstGeom prst="rect">
            <a:avLst/>
          </a:prstGeom>
        </p:spPr>
        <p:txBody>
          <a:bodyPr lIns="0" tIns="0" rIns="0" bIns="0" rtlCol="0" anchor="t">
            <a:spAutoFit/>
          </a:bodyPr>
          <a:lstStyle/>
          <a:p>
            <a:pPr algn="ctr">
              <a:lnSpc>
                <a:spcPts val="18199"/>
              </a:lnSpc>
            </a:pPr>
            <a:r>
              <a:rPr lang="en-US" sz="12999">
                <a:solidFill>
                  <a:srgbClr val="000C7D"/>
                </a:solidFill>
                <a:latin typeface="ADLaM Display"/>
                <a:ea typeface="ADLaM Display"/>
                <a:cs typeface="ADLaM Display"/>
                <a:sym typeface="ADLaM Display"/>
              </a:rPr>
              <a:t>Pairs Task </a:t>
            </a:r>
          </a:p>
        </p:txBody>
      </p:sp>
      <p:sp>
        <p:nvSpPr>
          <p:cNvPr id="5" name="TextBox 5"/>
          <p:cNvSpPr txBox="1"/>
          <p:nvPr/>
        </p:nvSpPr>
        <p:spPr>
          <a:xfrm>
            <a:off x="526165" y="2275232"/>
            <a:ext cx="17761835" cy="7439025"/>
          </a:xfrm>
          <a:prstGeom prst="rect">
            <a:avLst/>
          </a:prstGeom>
        </p:spPr>
        <p:txBody>
          <a:bodyPr lIns="0" tIns="0" rIns="0" bIns="0" rtlCol="0" anchor="t">
            <a:spAutoFit/>
          </a:bodyPr>
          <a:lstStyle/>
          <a:p>
            <a:pPr algn="ctr">
              <a:lnSpc>
                <a:spcPts val="8400"/>
              </a:lnSpc>
            </a:pPr>
            <a:r>
              <a:rPr lang="en-US" sz="6000">
                <a:solidFill>
                  <a:srgbClr val="000C7D"/>
                </a:solidFill>
                <a:latin typeface="ADLaM Display"/>
                <a:ea typeface="ADLaM Display"/>
                <a:cs typeface="ADLaM Display"/>
                <a:sym typeface="ADLaM Display"/>
              </a:rPr>
              <a:t>Choose one of the scenarios on the next slide and choose an OS type. Create a short written pitch including: </a:t>
            </a:r>
          </a:p>
          <a:p>
            <a:pPr algn="ctr">
              <a:lnSpc>
                <a:spcPts val="8400"/>
              </a:lnSpc>
            </a:pPr>
            <a:endParaRPr lang="en-US" sz="6000">
              <a:solidFill>
                <a:srgbClr val="000C7D"/>
              </a:solidFill>
              <a:latin typeface="ADLaM Display"/>
              <a:ea typeface="ADLaM Display"/>
              <a:cs typeface="ADLaM Display"/>
              <a:sym typeface="ADLaM Display"/>
            </a:endParaRPr>
          </a:p>
          <a:p>
            <a:pPr algn="ctr">
              <a:lnSpc>
                <a:spcPts val="8400"/>
              </a:lnSpc>
            </a:pPr>
            <a:r>
              <a:rPr lang="en-US" sz="6000">
                <a:solidFill>
                  <a:srgbClr val="000C7D"/>
                </a:solidFill>
                <a:latin typeface="ADLaM Display"/>
                <a:ea typeface="ADLaM Display"/>
                <a:cs typeface="ADLaM Display"/>
                <a:sym typeface="ADLaM Display"/>
              </a:rPr>
              <a:t>-What your OS does well</a:t>
            </a:r>
          </a:p>
          <a:p>
            <a:pPr algn="ctr">
              <a:lnSpc>
                <a:spcPts val="8400"/>
              </a:lnSpc>
            </a:pPr>
            <a:r>
              <a:rPr lang="en-US" sz="6000">
                <a:solidFill>
                  <a:srgbClr val="000C7D"/>
                </a:solidFill>
                <a:latin typeface="ADLaM Display"/>
                <a:ea typeface="ADLaM Display"/>
                <a:cs typeface="ADLaM Display"/>
                <a:sym typeface="ADLaM Display"/>
              </a:rPr>
              <a:t>-Why it’s the best fit for the job</a:t>
            </a:r>
          </a:p>
          <a:p>
            <a:pPr algn="ctr">
              <a:lnSpc>
                <a:spcPts val="8400"/>
              </a:lnSpc>
              <a:spcBef>
                <a:spcPct val="0"/>
              </a:spcBef>
            </a:pPr>
            <a:r>
              <a:rPr lang="en-US" sz="6000">
                <a:solidFill>
                  <a:srgbClr val="000C7D"/>
                </a:solidFill>
                <a:latin typeface="ADLaM Display"/>
                <a:ea typeface="ADLaM Display"/>
                <a:cs typeface="ADLaM Display"/>
                <a:sym typeface="ADLaM Display"/>
              </a:rPr>
              <a:t>-Why other OS’s wouldn’t be suitable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4" name="TextBox 4"/>
          <p:cNvSpPr txBox="1"/>
          <p:nvPr/>
        </p:nvSpPr>
        <p:spPr>
          <a:xfrm>
            <a:off x="5230541" y="-247650"/>
            <a:ext cx="8112919" cy="2222501"/>
          </a:xfrm>
          <a:prstGeom prst="rect">
            <a:avLst/>
          </a:prstGeom>
        </p:spPr>
        <p:txBody>
          <a:bodyPr lIns="0" tIns="0" rIns="0" bIns="0" rtlCol="0" anchor="t">
            <a:spAutoFit/>
          </a:bodyPr>
          <a:lstStyle/>
          <a:p>
            <a:pPr algn="ctr">
              <a:lnSpc>
                <a:spcPts val="18199"/>
              </a:lnSpc>
            </a:pPr>
            <a:r>
              <a:rPr lang="en-US" sz="12999">
                <a:solidFill>
                  <a:srgbClr val="000C7D"/>
                </a:solidFill>
                <a:latin typeface="ADLaM Display"/>
                <a:ea typeface="ADLaM Display"/>
                <a:cs typeface="ADLaM Display"/>
                <a:sym typeface="ADLaM Display"/>
              </a:rPr>
              <a:t>Pairs Task </a:t>
            </a:r>
          </a:p>
        </p:txBody>
      </p:sp>
      <p:sp>
        <p:nvSpPr>
          <p:cNvPr id="5" name="TextBox 5"/>
          <p:cNvSpPr txBox="1"/>
          <p:nvPr/>
        </p:nvSpPr>
        <p:spPr>
          <a:xfrm>
            <a:off x="286000" y="1870076"/>
            <a:ext cx="18002000" cy="8599324"/>
          </a:xfrm>
          <a:prstGeom prst="rect">
            <a:avLst/>
          </a:prstGeom>
        </p:spPr>
        <p:txBody>
          <a:bodyPr lIns="0" tIns="0" rIns="0" bIns="0" rtlCol="0" anchor="t">
            <a:spAutoFit/>
          </a:bodyPr>
          <a:lstStyle/>
          <a:p>
            <a:pPr algn="ctr">
              <a:lnSpc>
                <a:spcPts val="7000"/>
              </a:lnSpc>
              <a:spcBef>
                <a:spcPct val="0"/>
              </a:spcBef>
            </a:pPr>
            <a:r>
              <a:rPr lang="en-US" sz="5000">
                <a:solidFill>
                  <a:srgbClr val="000C7D"/>
                </a:solidFill>
                <a:latin typeface="ADLaM Display"/>
                <a:ea typeface="ADLaM Display"/>
                <a:cs typeface="ADLaM Display"/>
                <a:sym typeface="ADLaM Display"/>
              </a:rPr>
              <a:t>A large bank needs an OS that can process thousands of customer bank statements overnight</a:t>
            </a:r>
          </a:p>
          <a:p>
            <a:pPr algn="ctr">
              <a:lnSpc>
                <a:spcPts val="7000"/>
              </a:lnSpc>
              <a:spcBef>
                <a:spcPct val="0"/>
              </a:spcBef>
            </a:pPr>
            <a:endParaRPr lang="en-US" sz="5000">
              <a:solidFill>
                <a:srgbClr val="000C7D"/>
              </a:solidFill>
              <a:latin typeface="ADLaM Display"/>
              <a:ea typeface="ADLaM Display"/>
              <a:cs typeface="ADLaM Display"/>
              <a:sym typeface="ADLaM Display"/>
            </a:endParaRPr>
          </a:p>
          <a:p>
            <a:pPr algn="ctr">
              <a:lnSpc>
                <a:spcPts val="7000"/>
              </a:lnSpc>
              <a:spcBef>
                <a:spcPct val="0"/>
              </a:spcBef>
            </a:pPr>
            <a:r>
              <a:rPr lang="en-US" sz="5000">
                <a:solidFill>
                  <a:srgbClr val="000C7D"/>
                </a:solidFill>
                <a:latin typeface="ADLaM Display"/>
                <a:ea typeface="ADLaM Display"/>
                <a:cs typeface="ADLaM Display"/>
                <a:sym typeface="ADLaM Display"/>
              </a:rPr>
              <a:t>A global business wants an OS that allows 500 employees to share files, printers, and logins securely</a:t>
            </a:r>
          </a:p>
          <a:p>
            <a:pPr algn="ctr">
              <a:lnSpc>
                <a:spcPts val="4743"/>
              </a:lnSpc>
              <a:spcBef>
                <a:spcPct val="0"/>
              </a:spcBef>
            </a:pPr>
            <a:endParaRPr lang="en-US" sz="5000">
              <a:solidFill>
                <a:srgbClr val="000C7D"/>
              </a:solidFill>
              <a:latin typeface="ADLaM Display"/>
              <a:ea typeface="ADLaM Display"/>
              <a:cs typeface="ADLaM Display"/>
              <a:sym typeface="ADLaM Display"/>
            </a:endParaRPr>
          </a:p>
          <a:p>
            <a:pPr algn="ctr">
              <a:lnSpc>
                <a:spcPts val="7000"/>
              </a:lnSpc>
              <a:spcBef>
                <a:spcPct val="0"/>
              </a:spcBef>
            </a:pPr>
            <a:r>
              <a:rPr lang="en-US" sz="5000">
                <a:solidFill>
                  <a:srgbClr val="000C7D"/>
                </a:solidFill>
                <a:latin typeface="ADLaM Display"/>
                <a:ea typeface="ADLaM Display"/>
                <a:cs typeface="ADLaM Display"/>
                <a:sym typeface="ADLaM Display"/>
              </a:rPr>
              <a:t>A factory runs automated machines that must respond to sensor input in real time</a:t>
            </a:r>
          </a:p>
          <a:p>
            <a:pPr algn="ctr">
              <a:lnSpc>
                <a:spcPts val="4743"/>
              </a:lnSpc>
              <a:spcBef>
                <a:spcPct val="0"/>
              </a:spcBef>
            </a:pPr>
            <a:endParaRPr lang="en-US" sz="5000">
              <a:solidFill>
                <a:srgbClr val="000C7D"/>
              </a:solidFill>
              <a:latin typeface="ADLaM Display"/>
              <a:ea typeface="ADLaM Display"/>
              <a:cs typeface="ADLaM Display"/>
              <a:sym typeface="ADLaM Display"/>
            </a:endParaRPr>
          </a:p>
          <a:p>
            <a:pPr algn="ctr">
              <a:lnSpc>
                <a:spcPts val="4743"/>
              </a:lnSpc>
              <a:spcBef>
                <a:spcPct val="0"/>
              </a:spcBef>
            </a:pPr>
            <a:endParaRPr lang="en-US" sz="5000">
              <a:solidFill>
                <a:srgbClr val="000C7D"/>
              </a:solidFill>
              <a:latin typeface="ADLaM Display"/>
              <a:ea typeface="ADLaM Display"/>
              <a:cs typeface="ADLaM Display"/>
              <a:sym typeface="ADLaM Display"/>
            </a:endParaRPr>
          </a:p>
          <a:p>
            <a:pPr algn="ctr">
              <a:lnSpc>
                <a:spcPts val="4743"/>
              </a:lnSpc>
              <a:spcBef>
                <a:spcPct val="0"/>
              </a:spcBef>
            </a:pPr>
            <a:endParaRPr lang="en-US" sz="5000">
              <a:solidFill>
                <a:srgbClr val="000C7D"/>
              </a:solidFill>
              <a:latin typeface="ADLaM Display"/>
              <a:ea typeface="ADLaM Display"/>
              <a:cs typeface="ADLaM Display"/>
              <a:sym typeface="ADLaM Displa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4" name="TextBox 4"/>
          <p:cNvSpPr txBox="1"/>
          <p:nvPr/>
        </p:nvSpPr>
        <p:spPr>
          <a:xfrm>
            <a:off x="5029200" y="-247650"/>
            <a:ext cx="8402589" cy="2222501"/>
          </a:xfrm>
          <a:prstGeom prst="rect">
            <a:avLst/>
          </a:prstGeom>
        </p:spPr>
        <p:txBody>
          <a:bodyPr wrap="square" lIns="0" tIns="0" rIns="0" bIns="0" rtlCol="0" anchor="t">
            <a:spAutoFit/>
          </a:bodyPr>
          <a:lstStyle/>
          <a:p>
            <a:pPr algn="ctr">
              <a:lnSpc>
                <a:spcPts val="18199"/>
              </a:lnSpc>
            </a:pPr>
            <a:r>
              <a:rPr lang="en-US" sz="12999" dirty="0">
                <a:solidFill>
                  <a:srgbClr val="000C7D"/>
                </a:solidFill>
                <a:latin typeface="ADLaM Display"/>
                <a:ea typeface="ADLaM Display"/>
                <a:cs typeface="ADLaM Display"/>
                <a:sym typeface="ADLaM Display"/>
              </a:rPr>
              <a:t>Discussion</a:t>
            </a:r>
          </a:p>
        </p:txBody>
      </p:sp>
      <p:sp>
        <p:nvSpPr>
          <p:cNvPr id="5" name="TextBox 5"/>
          <p:cNvSpPr txBox="1"/>
          <p:nvPr/>
        </p:nvSpPr>
        <p:spPr>
          <a:xfrm>
            <a:off x="526165" y="1851026"/>
            <a:ext cx="17761835" cy="7439025"/>
          </a:xfrm>
          <a:prstGeom prst="rect">
            <a:avLst/>
          </a:prstGeom>
        </p:spPr>
        <p:txBody>
          <a:bodyPr lIns="0" tIns="0" rIns="0" bIns="0" rtlCol="0" anchor="t">
            <a:spAutoFit/>
          </a:bodyPr>
          <a:lstStyle/>
          <a:p>
            <a:pPr algn="ctr">
              <a:lnSpc>
                <a:spcPts val="8400"/>
              </a:lnSpc>
            </a:pPr>
            <a:r>
              <a:rPr lang="en-US" sz="6000">
                <a:solidFill>
                  <a:srgbClr val="000C7D"/>
                </a:solidFill>
                <a:latin typeface="ADLaM Display"/>
                <a:ea typeface="ADLaM Display"/>
                <a:cs typeface="ADLaM Display"/>
                <a:sym typeface="ADLaM Display"/>
              </a:rPr>
              <a:t>Choose one of the scenarios on the next slide and choose an OS type. Create a short written pitch including:</a:t>
            </a:r>
          </a:p>
          <a:p>
            <a:pPr algn="ctr">
              <a:lnSpc>
                <a:spcPts val="8400"/>
              </a:lnSpc>
            </a:pPr>
            <a:endParaRPr lang="en-US" sz="6000">
              <a:solidFill>
                <a:srgbClr val="000C7D"/>
              </a:solidFill>
              <a:latin typeface="ADLaM Display"/>
              <a:ea typeface="ADLaM Display"/>
              <a:cs typeface="ADLaM Display"/>
              <a:sym typeface="ADLaM Display"/>
            </a:endParaRPr>
          </a:p>
          <a:p>
            <a:pPr algn="ctr">
              <a:lnSpc>
                <a:spcPts val="8400"/>
              </a:lnSpc>
            </a:pPr>
            <a:r>
              <a:rPr lang="en-US" sz="6000">
                <a:solidFill>
                  <a:srgbClr val="000C7D"/>
                </a:solidFill>
                <a:latin typeface="ADLaM Display"/>
                <a:ea typeface="ADLaM Display"/>
                <a:cs typeface="ADLaM Display"/>
                <a:sym typeface="ADLaM Display"/>
              </a:rPr>
              <a:t>-What your OS does well</a:t>
            </a:r>
          </a:p>
          <a:p>
            <a:pPr algn="ctr">
              <a:lnSpc>
                <a:spcPts val="8400"/>
              </a:lnSpc>
            </a:pPr>
            <a:r>
              <a:rPr lang="en-US" sz="6000">
                <a:solidFill>
                  <a:srgbClr val="000C7D"/>
                </a:solidFill>
                <a:latin typeface="ADLaM Display"/>
                <a:ea typeface="ADLaM Display"/>
                <a:cs typeface="ADLaM Display"/>
                <a:sym typeface="ADLaM Display"/>
              </a:rPr>
              <a:t>-Why it’s the best fit for the job</a:t>
            </a:r>
          </a:p>
          <a:p>
            <a:pPr algn="ctr">
              <a:lnSpc>
                <a:spcPts val="8400"/>
              </a:lnSpc>
              <a:spcBef>
                <a:spcPct val="0"/>
              </a:spcBef>
            </a:pPr>
            <a:r>
              <a:rPr lang="en-US" sz="6000">
                <a:solidFill>
                  <a:srgbClr val="000C7D"/>
                </a:solidFill>
                <a:latin typeface="ADLaM Display"/>
                <a:ea typeface="ADLaM Display"/>
                <a:cs typeface="ADLaM Display"/>
                <a:sym typeface="ADLaM Display"/>
              </a:rPr>
              <a:t>-Why other OS’s wouldn’t be suitable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6308856" y="3659828"/>
            <a:ext cx="5143500" cy="4114800"/>
          </a:xfrm>
          <a:custGeom>
            <a:avLst/>
            <a:gdLst/>
            <a:ahLst/>
            <a:cxnLst/>
            <a:rect l="l" t="t" r="r" b="b"/>
            <a:pathLst>
              <a:path w="5143500" h="4114800">
                <a:moveTo>
                  <a:pt x="0" y="0"/>
                </a:moveTo>
                <a:lnTo>
                  <a:pt x="5143500" y="0"/>
                </a:lnTo>
                <a:lnTo>
                  <a:pt x="51435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3" name="TextBox 3"/>
          <p:cNvSpPr txBox="1"/>
          <p:nvPr/>
        </p:nvSpPr>
        <p:spPr>
          <a:xfrm>
            <a:off x="4766773" y="164116"/>
            <a:ext cx="8227666" cy="3003385"/>
          </a:xfrm>
          <a:prstGeom prst="rect">
            <a:avLst/>
          </a:prstGeom>
        </p:spPr>
        <p:txBody>
          <a:bodyPr lIns="0" tIns="0" rIns="0" bIns="0" rtlCol="0" anchor="t">
            <a:spAutoFit/>
          </a:bodyPr>
          <a:lstStyle/>
          <a:p>
            <a:pPr algn="ctr">
              <a:lnSpc>
                <a:spcPts val="24518"/>
              </a:lnSpc>
            </a:pPr>
            <a:r>
              <a:rPr lang="en-US" sz="17513">
                <a:solidFill>
                  <a:srgbClr val="000C7D"/>
                </a:solidFill>
                <a:latin typeface="ADLaM Display"/>
                <a:ea typeface="ADLaM Display"/>
                <a:cs typeface="ADLaM Display"/>
                <a:sym typeface="ADLaM Display"/>
              </a:rPr>
              <a:t>Utilities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5292499" y="1645560"/>
            <a:ext cx="2425158" cy="2611206"/>
          </a:xfrm>
          <a:custGeom>
            <a:avLst/>
            <a:gdLst/>
            <a:ahLst/>
            <a:cxnLst/>
            <a:rect l="l" t="t" r="r" b="b"/>
            <a:pathLst>
              <a:path w="2425158" h="2611206">
                <a:moveTo>
                  <a:pt x="0" y="0"/>
                </a:moveTo>
                <a:lnTo>
                  <a:pt x="2425158" y="0"/>
                </a:lnTo>
                <a:lnTo>
                  <a:pt x="2425158" y="2611206"/>
                </a:lnTo>
                <a:lnTo>
                  <a:pt x="0" y="26112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3" name="TextBox 3"/>
          <p:cNvSpPr txBox="1"/>
          <p:nvPr/>
        </p:nvSpPr>
        <p:spPr>
          <a:xfrm>
            <a:off x="990600" y="-190500"/>
            <a:ext cx="15514478" cy="1652888"/>
          </a:xfrm>
          <a:prstGeom prst="rect">
            <a:avLst/>
          </a:prstGeom>
        </p:spPr>
        <p:txBody>
          <a:bodyPr wrap="square" lIns="0" tIns="0" rIns="0" bIns="0" rtlCol="0" anchor="t">
            <a:spAutoFit/>
          </a:bodyPr>
          <a:lstStyle/>
          <a:p>
            <a:pPr algn="ctr">
              <a:lnSpc>
                <a:spcPts val="13999"/>
              </a:lnSpc>
            </a:pPr>
            <a:r>
              <a:rPr lang="en-US" sz="9999" dirty="0">
                <a:solidFill>
                  <a:srgbClr val="000C7D"/>
                </a:solidFill>
                <a:latin typeface="ADLaM Display"/>
                <a:ea typeface="ADLaM Display"/>
                <a:cs typeface="ADLaM Display"/>
                <a:sym typeface="ADLaM Display"/>
              </a:rPr>
              <a:t>I’ve got some problems...</a:t>
            </a:r>
          </a:p>
        </p:txBody>
      </p:sp>
      <p:sp>
        <p:nvSpPr>
          <p:cNvPr id="4" name="TextBox 4"/>
          <p:cNvSpPr txBox="1"/>
          <p:nvPr/>
        </p:nvSpPr>
        <p:spPr>
          <a:xfrm>
            <a:off x="2461556" y="2539469"/>
            <a:ext cx="12758043" cy="863600"/>
          </a:xfrm>
          <a:prstGeom prst="rect">
            <a:avLst/>
          </a:prstGeom>
        </p:spPr>
        <p:txBody>
          <a:bodyPr lIns="0" tIns="0" rIns="0" bIns="0" rtlCol="0" anchor="t">
            <a:spAutoFit/>
          </a:bodyPr>
          <a:lstStyle/>
          <a:p>
            <a:pPr algn="ctr">
              <a:lnSpc>
                <a:spcPts val="7000"/>
              </a:lnSpc>
            </a:pPr>
            <a:r>
              <a:rPr lang="en-US" sz="5000">
                <a:solidFill>
                  <a:srgbClr val="000C7D"/>
                </a:solidFill>
                <a:latin typeface="ADLaM Display"/>
                <a:ea typeface="ADLaM Display"/>
                <a:cs typeface="ADLaM Display"/>
                <a:sym typeface="ADLaM Display"/>
              </a:rPr>
              <a:t>My hard drive is full of pictures of my cats</a:t>
            </a:r>
          </a:p>
        </p:txBody>
      </p:sp>
      <p:sp>
        <p:nvSpPr>
          <p:cNvPr id="5" name="TextBox 5"/>
          <p:cNvSpPr txBox="1"/>
          <p:nvPr/>
        </p:nvSpPr>
        <p:spPr>
          <a:xfrm>
            <a:off x="2686992" y="4279900"/>
            <a:ext cx="12914015" cy="863600"/>
          </a:xfrm>
          <a:prstGeom prst="rect">
            <a:avLst/>
          </a:prstGeom>
        </p:spPr>
        <p:txBody>
          <a:bodyPr lIns="0" tIns="0" rIns="0" bIns="0" rtlCol="0" anchor="t">
            <a:spAutoFit/>
          </a:bodyPr>
          <a:lstStyle/>
          <a:p>
            <a:pPr algn="ctr">
              <a:lnSpc>
                <a:spcPts val="7000"/>
              </a:lnSpc>
            </a:pPr>
            <a:r>
              <a:rPr lang="en-US" sz="5000">
                <a:solidFill>
                  <a:srgbClr val="000C7D"/>
                </a:solidFill>
                <a:latin typeface="ADLaM Display"/>
                <a:ea typeface="ADLaM Display"/>
                <a:cs typeface="ADLaM Display"/>
                <a:sym typeface="ADLaM Display"/>
              </a:rPr>
              <a:t>My files are too big but I can’t delete them</a:t>
            </a:r>
          </a:p>
        </p:txBody>
      </p:sp>
      <p:sp>
        <p:nvSpPr>
          <p:cNvPr id="6" name="TextBox 6"/>
          <p:cNvSpPr txBox="1"/>
          <p:nvPr/>
        </p:nvSpPr>
        <p:spPr>
          <a:xfrm>
            <a:off x="311712" y="6310338"/>
            <a:ext cx="17976288" cy="1749425"/>
          </a:xfrm>
          <a:prstGeom prst="rect">
            <a:avLst/>
          </a:prstGeom>
        </p:spPr>
        <p:txBody>
          <a:bodyPr lIns="0" tIns="0" rIns="0" bIns="0" rtlCol="0" anchor="t">
            <a:spAutoFit/>
          </a:bodyPr>
          <a:lstStyle/>
          <a:p>
            <a:pPr algn="ctr">
              <a:lnSpc>
                <a:spcPts val="7000"/>
              </a:lnSpc>
            </a:pPr>
            <a:r>
              <a:rPr lang="en-US" sz="5000">
                <a:solidFill>
                  <a:srgbClr val="000C7D"/>
                </a:solidFill>
                <a:latin typeface="ADLaM Display"/>
                <a:ea typeface="ADLaM Display"/>
                <a:cs typeface="ADLaM Display"/>
                <a:sym typeface="ADLaM Display"/>
              </a:rPr>
              <a:t>I need to back all my stuff up because my PC fried itself a few months ago and I lost everything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5292499" y="1517651"/>
            <a:ext cx="2425158" cy="2611206"/>
          </a:xfrm>
          <a:custGeom>
            <a:avLst/>
            <a:gdLst/>
            <a:ahLst/>
            <a:cxnLst/>
            <a:rect l="l" t="t" r="r" b="b"/>
            <a:pathLst>
              <a:path w="2425158" h="2611206">
                <a:moveTo>
                  <a:pt x="0" y="0"/>
                </a:moveTo>
                <a:lnTo>
                  <a:pt x="2425158" y="0"/>
                </a:lnTo>
                <a:lnTo>
                  <a:pt x="2425158" y="2611206"/>
                </a:lnTo>
                <a:lnTo>
                  <a:pt x="0" y="26112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3" name="TextBox 3"/>
          <p:cNvSpPr txBox="1"/>
          <p:nvPr/>
        </p:nvSpPr>
        <p:spPr>
          <a:xfrm>
            <a:off x="761203" y="-190500"/>
            <a:ext cx="15743876" cy="1708151"/>
          </a:xfrm>
          <a:prstGeom prst="rect">
            <a:avLst/>
          </a:prstGeom>
        </p:spPr>
        <p:txBody>
          <a:bodyPr wrap="square" lIns="0" tIns="0" rIns="0" bIns="0" rtlCol="0" anchor="t">
            <a:spAutoFit/>
          </a:bodyPr>
          <a:lstStyle/>
          <a:p>
            <a:pPr algn="ctr">
              <a:lnSpc>
                <a:spcPts val="13999"/>
              </a:lnSpc>
            </a:pPr>
            <a:r>
              <a:rPr lang="en-US" sz="9999" dirty="0">
                <a:solidFill>
                  <a:srgbClr val="000C7D"/>
                </a:solidFill>
                <a:latin typeface="ADLaM Display"/>
                <a:ea typeface="ADLaM Display"/>
                <a:cs typeface="ADLaM Display"/>
                <a:sym typeface="ADLaM Display"/>
              </a:rPr>
              <a:t>I’ve got some problems...</a:t>
            </a:r>
          </a:p>
        </p:txBody>
      </p:sp>
      <p:sp>
        <p:nvSpPr>
          <p:cNvPr id="4" name="TextBox 4"/>
          <p:cNvSpPr txBox="1"/>
          <p:nvPr/>
        </p:nvSpPr>
        <p:spPr>
          <a:xfrm>
            <a:off x="0" y="2160056"/>
            <a:ext cx="16254192" cy="1749425"/>
          </a:xfrm>
          <a:prstGeom prst="rect">
            <a:avLst/>
          </a:prstGeom>
        </p:spPr>
        <p:txBody>
          <a:bodyPr lIns="0" tIns="0" rIns="0" bIns="0" rtlCol="0" anchor="t">
            <a:spAutoFit/>
          </a:bodyPr>
          <a:lstStyle/>
          <a:p>
            <a:pPr algn="ctr">
              <a:lnSpc>
                <a:spcPts val="7000"/>
              </a:lnSpc>
            </a:pPr>
            <a:r>
              <a:rPr lang="en-US" sz="5000">
                <a:solidFill>
                  <a:srgbClr val="000C7D"/>
                </a:solidFill>
                <a:latin typeface="ADLaM Display"/>
                <a:ea typeface="ADLaM Display"/>
                <a:cs typeface="ADLaM Display"/>
                <a:sym typeface="ADLaM Display"/>
              </a:rPr>
              <a:t>I need to automatically deploy some software to another PC in my house</a:t>
            </a:r>
          </a:p>
        </p:txBody>
      </p:sp>
      <p:sp>
        <p:nvSpPr>
          <p:cNvPr id="5" name="TextBox 5"/>
          <p:cNvSpPr txBox="1"/>
          <p:nvPr/>
        </p:nvSpPr>
        <p:spPr>
          <a:xfrm>
            <a:off x="0" y="4834466"/>
            <a:ext cx="17633005" cy="1749425"/>
          </a:xfrm>
          <a:prstGeom prst="rect">
            <a:avLst/>
          </a:prstGeom>
        </p:spPr>
        <p:txBody>
          <a:bodyPr lIns="0" tIns="0" rIns="0" bIns="0" rtlCol="0" anchor="t">
            <a:spAutoFit/>
          </a:bodyPr>
          <a:lstStyle/>
          <a:p>
            <a:pPr algn="ctr">
              <a:lnSpc>
                <a:spcPts val="7000"/>
              </a:lnSpc>
            </a:pPr>
            <a:r>
              <a:rPr lang="en-US" sz="5000">
                <a:solidFill>
                  <a:srgbClr val="000C7D"/>
                </a:solidFill>
                <a:latin typeface="ADLaM Display"/>
                <a:ea typeface="ADLaM Display"/>
                <a:cs typeface="ADLaM Display"/>
                <a:sym typeface="ADLaM Display"/>
              </a:rPr>
              <a:t>I download what I think is software but it does weird things to my PC</a:t>
            </a:r>
          </a:p>
        </p:txBody>
      </p:sp>
      <p:sp>
        <p:nvSpPr>
          <p:cNvPr id="6" name="TextBox 6"/>
          <p:cNvSpPr txBox="1"/>
          <p:nvPr/>
        </p:nvSpPr>
        <p:spPr>
          <a:xfrm>
            <a:off x="761202" y="7508875"/>
            <a:ext cx="17526798" cy="1749425"/>
          </a:xfrm>
          <a:prstGeom prst="rect">
            <a:avLst/>
          </a:prstGeom>
        </p:spPr>
        <p:txBody>
          <a:bodyPr lIns="0" tIns="0" rIns="0" bIns="0" rtlCol="0" anchor="t">
            <a:spAutoFit/>
          </a:bodyPr>
          <a:lstStyle/>
          <a:p>
            <a:pPr algn="ctr">
              <a:lnSpc>
                <a:spcPts val="7000"/>
              </a:lnSpc>
            </a:pPr>
            <a:r>
              <a:rPr lang="en-US" sz="5000">
                <a:solidFill>
                  <a:srgbClr val="000C7D"/>
                </a:solidFill>
                <a:latin typeface="ADLaM Display"/>
                <a:ea typeface="ADLaM Display"/>
                <a:cs typeface="ADLaM Display"/>
                <a:sym typeface="ADLaM Display"/>
              </a:rPr>
              <a:t>I need to organise some of my documents because they’re in 20 different places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2586052" y="2574565"/>
            <a:ext cx="5064369" cy="4114800"/>
          </a:xfrm>
          <a:custGeom>
            <a:avLst/>
            <a:gdLst/>
            <a:ahLst/>
            <a:cxnLst/>
            <a:rect l="l" t="t" r="r" b="b"/>
            <a:pathLst>
              <a:path w="5064369" h="4114800">
                <a:moveTo>
                  <a:pt x="0" y="0"/>
                </a:moveTo>
                <a:lnTo>
                  <a:pt x="5064369" y="0"/>
                </a:lnTo>
                <a:lnTo>
                  <a:pt x="506436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3" name="Freeform 3"/>
          <p:cNvSpPr/>
          <p:nvPr/>
        </p:nvSpPr>
        <p:spPr>
          <a:xfrm>
            <a:off x="1028700" y="4631965"/>
            <a:ext cx="4297441" cy="4114800"/>
          </a:xfrm>
          <a:custGeom>
            <a:avLst/>
            <a:gdLst/>
            <a:ahLst/>
            <a:cxnLst/>
            <a:rect l="l" t="t" r="r" b="b"/>
            <a:pathLst>
              <a:path w="4297441" h="4114800">
                <a:moveTo>
                  <a:pt x="0" y="0"/>
                </a:moveTo>
                <a:lnTo>
                  <a:pt x="4297441" y="0"/>
                </a:lnTo>
                <a:lnTo>
                  <a:pt x="429744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4" name="TextBox 4"/>
          <p:cNvSpPr txBox="1"/>
          <p:nvPr/>
        </p:nvSpPr>
        <p:spPr>
          <a:xfrm>
            <a:off x="3352800" y="-190500"/>
            <a:ext cx="10625226" cy="1708151"/>
          </a:xfrm>
          <a:prstGeom prst="rect">
            <a:avLst/>
          </a:prstGeom>
        </p:spPr>
        <p:txBody>
          <a:bodyPr wrap="square" lIns="0" tIns="0" rIns="0" bIns="0" rtlCol="0" anchor="t">
            <a:spAutoFit/>
          </a:bodyPr>
          <a:lstStyle/>
          <a:p>
            <a:pPr algn="ctr">
              <a:lnSpc>
                <a:spcPts val="13999"/>
              </a:lnSpc>
            </a:pPr>
            <a:r>
              <a:rPr lang="en-US" sz="9999" dirty="0">
                <a:solidFill>
                  <a:srgbClr val="000C7D"/>
                </a:solidFill>
                <a:latin typeface="ADLaM Display"/>
                <a:ea typeface="ADLaM Display"/>
                <a:cs typeface="ADLaM Display"/>
                <a:sym typeface="ADLaM Display"/>
              </a:rPr>
              <a:t>Backup Software</a:t>
            </a:r>
          </a:p>
        </p:txBody>
      </p:sp>
      <p:sp>
        <p:nvSpPr>
          <p:cNvPr id="5" name="TextBox 5"/>
          <p:cNvSpPr txBox="1"/>
          <p:nvPr/>
        </p:nvSpPr>
        <p:spPr>
          <a:xfrm>
            <a:off x="5701949" y="1993540"/>
            <a:ext cx="6445998" cy="991746"/>
          </a:xfrm>
          <a:prstGeom prst="rect">
            <a:avLst/>
          </a:prstGeom>
        </p:spPr>
        <p:txBody>
          <a:bodyPr wrap="square" lIns="0" tIns="0" rIns="0" bIns="0" rtlCol="0" anchor="t">
            <a:spAutoFit/>
          </a:bodyPr>
          <a:lstStyle/>
          <a:p>
            <a:pPr algn="ctr">
              <a:lnSpc>
                <a:spcPts val="8400"/>
              </a:lnSpc>
              <a:spcBef>
                <a:spcPct val="0"/>
              </a:spcBef>
            </a:pPr>
            <a:r>
              <a:rPr lang="en-US" sz="6000" dirty="0">
                <a:solidFill>
                  <a:srgbClr val="000C7D"/>
                </a:solidFill>
                <a:latin typeface="ADLaM Display"/>
                <a:ea typeface="ADLaM Display"/>
                <a:cs typeface="ADLaM Display"/>
                <a:sym typeface="ADLaM Display"/>
              </a:rPr>
              <a:t>Onsite vs Offsite</a:t>
            </a:r>
          </a:p>
        </p:txBody>
      </p:sp>
      <p:sp>
        <p:nvSpPr>
          <p:cNvPr id="6" name="TextBox 6"/>
          <p:cNvSpPr txBox="1"/>
          <p:nvPr/>
        </p:nvSpPr>
        <p:spPr>
          <a:xfrm>
            <a:off x="8392567" y="3508015"/>
            <a:ext cx="1502866" cy="1038225"/>
          </a:xfrm>
          <a:prstGeom prst="rect">
            <a:avLst/>
          </a:prstGeom>
        </p:spPr>
        <p:txBody>
          <a:bodyPr lIns="0" tIns="0" rIns="0" bIns="0" rtlCol="0" anchor="t">
            <a:spAutoFit/>
          </a:bodyPr>
          <a:lstStyle/>
          <a:p>
            <a:pPr algn="ctr">
              <a:lnSpc>
                <a:spcPts val="8400"/>
              </a:lnSpc>
              <a:spcBef>
                <a:spcPct val="0"/>
              </a:spcBef>
            </a:pPr>
            <a:r>
              <a:rPr lang="en-US" sz="6000" dirty="0">
                <a:solidFill>
                  <a:srgbClr val="000C7D"/>
                </a:solidFill>
                <a:latin typeface="ADLaM Display"/>
                <a:ea typeface="ADLaM Display"/>
                <a:cs typeface="ADLaM Display"/>
                <a:sym typeface="ADLaM Display"/>
              </a:rPr>
              <a:t>Full </a:t>
            </a:r>
          </a:p>
        </p:txBody>
      </p:sp>
      <p:sp>
        <p:nvSpPr>
          <p:cNvPr id="7" name="TextBox 7"/>
          <p:cNvSpPr txBox="1"/>
          <p:nvPr/>
        </p:nvSpPr>
        <p:spPr>
          <a:xfrm>
            <a:off x="6858000" y="5019675"/>
            <a:ext cx="4460230" cy="991746"/>
          </a:xfrm>
          <a:prstGeom prst="rect">
            <a:avLst/>
          </a:prstGeom>
        </p:spPr>
        <p:txBody>
          <a:bodyPr wrap="square" lIns="0" tIns="0" rIns="0" bIns="0" rtlCol="0" anchor="t">
            <a:spAutoFit/>
          </a:bodyPr>
          <a:lstStyle/>
          <a:p>
            <a:pPr algn="ctr">
              <a:lnSpc>
                <a:spcPts val="8400"/>
              </a:lnSpc>
              <a:spcBef>
                <a:spcPct val="0"/>
              </a:spcBef>
            </a:pPr>
            <a:r>
              <a:rPr lang="en-US" sz="6000" dirty="0">
                <a:solidFill>
                  <a:srgbClr val="000C7D"/>
                </a:solidFill>
                <a:latin typeface="ADLaM Display"/>
                <a:ea typeface="ADLaM Display"/>
                <a:cs typeface="ADLaM Display"/>
                <a:sym typeface="ADLaM Display"/>
              </a:rPr>
              <a:t>Incremental</a:t>
            </a:r>
          </a:p>
        </p:txBody>
      </p:sp>
      <p:sp>
        <p:nvSpPr>
          <p:cNvPr id="8" name="TextBox 8"/>
          <p:cNvSpPr txBox="1"/>
          <p:nvPr/>
        </p:nvSpPr>
        <p:spPr>
          <a:xfrm>
            <a:off x="7020789" y="6565540"/>
            <a:ext cx="4297441" cy="991746"/>
          </a:xfrm>
          <a:prstGeom prst="rect">
            <a:avLst/>
          </a:prstGeom>
        </p:spPr>
        <p:txBody>
          <a:bodyPr wrap="square" lIns="0" tIns="0" rIns="0" bIns="0" rtlCol="0" anchor="t">
            <a:spAutoFit/>
          </a:bodyPr>
          <a:lstStyle/>
          <a:p>
            <a:pPr algn="ctr">
              <a:lnSpc>
                <a:spcPts val="8400"/>
              </a:lnSpc>
              <a:spcBef>
                <a:spcPct val="0"/>
              </a:spcBef>
            </a:pPr>
            <a:r>
              <a:rPr lang="en-US" sz="6000" dirty="0">
                <a:solidFill>
                  <a:srgbClr val="000C7D"/>
                </a:solidFill>
                <a:latin typeface="ADLaM Display"/>
                <a:ea typeface="ADLaM Display"/>
                <a:cs typeface="ADLaM Display"/>
                <a:sym typeface="ADLaM Display"/>
              </a:rPr>
              <a:t>Differential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6512353" y="3646486"/>
            <a:ext cx="5043494" cy="4960964"/>
          </a:xfrm>
          <a:custGeom>
            <a:avLst/>
            <a:gdLst/>
            <a:ahLst/>
            <a:cxnLst/>
            <a:rect l="l" t="t" r="r" b="b"/>
            <a:pathLst>
              <a:path w="5043494" h="4960964">
                <a:moveTo>
                  <a:pt x="0" y="0"/>
                </a:moveTo>
                <a:lnTo>
                  <a:pt x="5043494" y="0"/>
                </a:lnTo>
                <a:lnTo>
                  <a:pt x="5043494" y="4960964"/>
                </a:lnTo>
                <a:lnTo>
                  <a:pt x="0" y="49609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3" name="TextBox 3"/>
          <p:cNvSpPr txBox="1"/>
          <p:nvPr/>
        </p:nvSpPr>
        <p:spPr>
          <a:xfrm>
            <a:off x="2255326" y="164116"/>
            <a:ext cx="13250560" cy="3003385"/>
          </a:xfrm>
          <a:prstGeom prst="rect">
            <a:avLst/>
          </a:prstGeom>
        </p:spPr>
        <p:txBody>
          <a:bodyPr lIns="0" tIns="0" rIns="0" bIns="0" rtlCol="0" anchor="t">
            <a:spAutoFit/>
          </a:bodyPr>
          <a:lstStyle/>
          <a:p>
            <a:pPr algn="ctr">
              <a:lnSpc>
                <a:spcPts val="24518"/>
              </a:lnSpc>
            </a:pPr>
            <a:r>
              <a:rPr lang="en-US" sz="17513">
                <a:solidFill>
                  <a:srgbClr val="000C7D"/>
                </a:solidFill>
                <a:latin typeface="ADLaM Display"/>
                <a:ea typeface="ADLaM Display"/>
                <a:cs typeface="ADLaM Display"/>
                <a:sym typeface="ADLaM Display"/>
              </a:rPr>
              <a:t>Applications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5486400" y="171074"/>
            <a:ext cx="7950083" cy="1708206"/>
          </a:xfrm>
          <a:prstGeom prst="rect">
            <a:avLst/>
          </a:prstGeom>
        </p:spPr>
        <p:txBody>
          <a:bodyPr wrap="square" lIns="0" tIns="0" rIns="0" bIns="0" rtlCol="0" anchor="t">
            <a:spAutoFit/>
          </a:bodyPr>
          <a:lstStyle/>
          <a:p>
            <a:pPr algn="ctr">
              <a:lnSpc>
                <a:spcPts val="13996"/>
              </a:lnSpc>
            </a:pPr>
            <a:r>
              <a:rPr lang="en-US" sz="9997" dirty="0">
                <a:solidFill>
                  <a:srgbClr val="000C7D"/>
                </a:solidFill>
                <a:latin typeface="ADLaM Display"/>
                <a:ea typeface="ADLaM Display"/>
                <a:cs typeface="ADLaM Display"/>
                <a:sym typeface="ADLaM Display"/>
              </a:rPr>
              <a:t>Applications</a:t>
            </a:r>
          </a:p>
        </p:txBody>
      </p:sp>
      <p:sp>
        <p:nvSpPr>
          <p:cNvPr id="4" name="TextBox 4"/>
          <p:cNvSpPr txBox="1"/>
          <p:nvPr/>
        </p:nvSpPr>
        <p:spPr>
          <a:xfrm>
            <a:off x="2807515" y="2352161"/>
            <a:ext cx="6075164" cy="679450"/>
          </a:xfrm>
          <a:prstGeom prst="rect">
            <a:avLst/>
          </a:prstGeom>
        </p:spPr>
        <p:txBody>
          <a:bodyPr lIns="0" tIns="0" rIns="0" bIns="0" rtlCol="0" anchor="t">
            <a:spAutoFit/>
          </a:bodyPr>
          <a:lstStyle/>
          <a:p>
            <a:pPr algn="ctr">
              <a:lnSpc>
                <a:spcPts val="5599"/>
              </a:lnSpc>
              <a:spcBef>
                <a:spcPct val="0"/>
              </a:spcBef>
            </a:pPr>
            <a:r>
              <a:rPr lang="en-US" sz="3999">
                <a:solidFill>
                  <a:srgbClr val="000C7D"/>
                </a:solidFill>
                <a:latin typeface="ADLaM Display"/>
                <a:ea typeface="ADLaM Display"/>
                <a:cs typeface="ADLaM Display"/>
                <a:sym typeface="ADLaM Display"/>
              </a:rPr>
              <a:t>Create and edit text docs</a:t>
            </a:r>
          </a:p>
        </p:txBody>
      </p:sp>
      <p:sp>
        <p:nvSpPr>
          <p:cNvPr id="5" name="TextBox 5"/>
          <p:cNvSpPr txBox="1"/>
          <p:nvPr/>
        </p:nvSpPr>
        <p:spPr>
          <a:xfrm>
            <a:off x="2624272" y="3699058"/>
            <a:ext cx="5773936" cy="679450"/>
          </a:xfrm>
          <a:prstGeom prst="rect">
            <a:avLst/>
          </a:prstGeom>
        </p:spPr>
        <p:txBody>
          <a:bodyPr lIns="0" tIns="0" rIns="0" bIns="0" rtlCol="0" anchor="t">
            <a:spAutoFit/>
          </a:bodyPr>
          <a:lstStyle/>
          <a:p>
            <a:pPr algn="ctr">
              <a:lnSpc>
                <a:spcPts val="5599"/>
              </a:lnSpc>
              <a:spcBef>
                <a:spcPct val="0"/>
              </a:spcBef>
            </a:pPr>
            <a:r>
              <a:rPr lang="en-US" sz="3999" dirty="0">
                <a:solidFill>
                  <a:srgbClr val="000C7D"/>
                </a:solidFill>
                <a:latin typeface="ADLaM Display"/>
                <a:ea typeface="ADLaM Display"/>
                <a:cs typeface="ADLaM Display"/>
                <a:sym typeface="ADLaM Display"/>
              </a:rPr>
              <a:t>Numerical data analysis</a:t>
            </a:r>
          </a:p>
        </p:txBody>
      </p:sp>
      <p:sp>
        <p:nvSpPr>
          <p:cNvPr id="6" name="TextBox 6"/>
          <p:cNvSpPr txBox="1"/>
          <p:nvPr/>
        </p:nvSpPr>
        <p:spPr>
          <a:xfrm>
            <a:off x="11529548" y="2352161"/>
            <a:ext cx="3813870" cy="679450"/>
          </a:xfrm>
          <a:prstGeom prst="rect">
            <a:avLst/>
          </a:prstGeom>
        </p:spPr>
        <p:txBody>
          <a:bodyPr lIns="0" tIns="0" rIns="0" bIns="0" rtlCol="0" anchor="t">
            <a:spAutoFit/>
          </a:bodyPr>
          <a:lstStyle/>
          <a:p>
            <a:pPr algn="ctr">
              <a:lnSpc>
                <a:spcPts val="5599"/>
              </a:lnSpc>
              <a:spcBef>
                <a:spcPct val="0"/>
              </a:spcBef>
            </a:pPr>
            <a:r>
              <a:rPr lang="en-US" sz="3999" dirty="0">
                <a:solidFill>
                  <a:srgbClr val="000C7D"/>
                </a:solidFill>
                <a:latin typeface="ADLaM Display"/>
                <a:ea typeface="ADLaM Display"/>
                <a:cs typeface="ADLaM Display"/>
                <a:sym typeface="ADLaM Display"/>
              </a:rPr>
              <a:t>Word processor</a:t>
            </a:r>
          </a:p>
        </p:txBody>
      </p:sp>
      <p:sp>
        <p:nvSpPr>
          <p:cNvPr id="7" name="TextBox 7"/>
          <p:cNvSpPr txBox="1"/>
          <p:nvPr/>
        </p:nvSpPr>
        <p:spPr>
          <a:xfrm>
            <a:off x="11811000" y="3663436"/>
            <a:ext cx="3130954" cy="679450"/>
          </a:xfrm>
          <a:prstGeom prst="rect">
            <a:avLst/>
          </a:prstGeom>
        </p:spPr>
        <p:txBody>
          <a:bodyPr wrap="square" lIns="0" tIns="0" rIns="0" bIns="0" rtlCol="0" anchor="t">
            <a:spAutoFit/>
          </a:bodyPr>
          <a:lstStyle/>
          <a:p>
            <a:pPr algn="ctr">
              <a:lnSpc>
                <a:spcPts val="5599"/>
              </a:lnSpc>
              <a:spcBef>
                <a:spcPct val="0"/>
              </a:spcBef>
            </a:pPr>
            <a:r>
              <a:rPr lang="en-US" sz="3999" dirty="0">
                <a:solidFill>
                  <a:srgbClr val="000C7D"/>
                </a:solidFill>
                <a:latin typeface="ADLaM Display"/>
                <a:ea typeface="ADLaM Display"/>
                <a:cs typeface="ADLaM Display"/>
                <a:sym typeface="ADLaM Display"/>
              </a:rPr>
              <a:t>Spreadsheet</a:t>
            </a:r>
          </a:p>
        </p:txBody>
      </p:sp>
      <p:sp>
        <p:nvSpPr>
          <p:cNvPr id="8" name="TextBox 8"/>
          <p:cNvSpPr txBox="1"/>
          <p:nvPr/>
        </p:nvSpPr>
        <p:spPr>
          <a:xfrm>
            <a:off x="620106" y="5045955"/>
            <a:ext cx="9366572" cy="679450"/>
          </a:xfrm>
          <a:prstGeom prst="rect">
            <a:avLst/>
          </a:prstGeom>
        </p:spPr>
        <p:txBody>
          <a:bodyPr lIns="0" tIns="0" rIns="0" bIns="0" rtlCol="0" anchor="t">
            <a:spAutoFit/>
          </a:bodyPr>
          <a:lstStyle/>
          <a:p>
            <a:pPr algn="ctr">
              <a:lnSpc>
                <a:spcPts val="5599"/>
              </a:lnSpc>
              <a:spcBef>
                <a:spcPct val="0"/>
              </a:spcBef>
            </a:pPr>
            <a:r>
              <a:rPr lang="en-US" sz="3999">
                <a:solidFill>
                  <a:srgbClr val="000C7D"/>
                </a:solidFill>
                <a:latin typeface="ADLaM Display"/>
                <a:ea typeface="ADLaM Display"/>
                <a:cs typeface="ADLaM Display"/>
                <a:sym typeface="ADLaM Display"/>
              </a:rPr>
              <a:t>Organises and stores structured data</a:t>
            </a:r>
          </a:p>
        </p:txBody>
      </p:sp>
      <p:sp>
        <p:nvSpPr>
          <p:cNvPr id="9" name="TextBox 9"/>
          <p:cNvSpPr txBox="1"/>
          <p:nvPr/>
        </p:nvSpPr>
        <p:spPr>
          <a:xfrm>
            <a:off x="12115800" y="5045955"/>
            <a:ext cx="2449767" cy="679450"/>
          </a:xfrm>
          <a:prstGeom prst="rect">
            <a:avLst/>
          </a:prstGeom>
        </p:spPr>
        <p:txBody>
          <a:bodyPr wrap="square" lIns="0" tIns="0" rIns="0" bIns="0" rtlCol="0" anchor="t">
            <a:spAutoFit/>
          </a:bodyPr>
          <a:lstStyle/>
          <a:p>
            <a:pPr algn="ctr">
              <a:lnSpc>
                <a:spcPts val="5599"/>
              </a:lnSpc>
              <a:spcBef>
                <a:spcPct val="0"/>
              </a:spcBef>
            </a:pPr>
            <a:r>
              <a:rPr lang="en-US" sz="3999" dirty="0">
                <a:solidFill>
                  <a:srgbClr val="000C7D"/>
                </a:solidFill>
                <a:latin typeface="ADLaM Display"/>
                <a:ea typeface="ADLaM Display"/>
                <a:cs typeface="ADLaM Display"/>
                <a:sym typeface="ADLaM Display"/>
              </a:rPr>
              <a:t>Database</a:t>
            </a:r>
          </a:p>
        </p:txBody>
      </p:sp>
      <p:sp>
        <p:nvSpPr>
          <p:cNvPr id="10" name="TextBox 10"/>
          <p:cNvSpPr txBox="1"/>
          <p:nvPr/>
        </p:nvSpPr>
        <p:spPr>
          <a:xfrm>
            <a:off x="827954" y="6339877"/>
            <a:ext cx="9366572" cy="679450"/>
          </a:xfrm>
          <a:prstGeom prst="rect">
            <a:avLst/>
          </a:prstGeom>
        </p:spPr>
        <p:txBody>
          <a:bodyPr lIns="0" tIns="0" rIns="0" bIns="0" rtlCol="0" anchor="t">
            <a:spAutoFit/>
          </a:bodyPr>
          <a:lstStyle/>
          <a:p>
            <a:pPr algn="ctr">
              <a:lnSpc>
                <a:spcPts val="5599"/>
              </a:lnSpc>
              <a:spcBef>
                <a:spcPct val="0"/>
              </a:spcBef>
            </a:pPr>
            <a:r>
              <a:rPr lang="en-US" sz="3999">
                <a:solidFill>
                  <a:srgbClr val="000C7D"/>
                </a:solidFill>
                <a:latin typeface="ADLaM Display"/>
                <a:ea typeface="ADLaM Display"/>
                <a:cs typeface="ADLaM Display"/>
                <a:sym typeface="ADLaM Display"/>
              </a:rPr>
              <a:t>Communication via messages</a:t>
            </a:r>
          </a:p>
        </p:txBody>
      </p:sp>
      <p:sp>
        <p:nvSpPr>
          <p:cNvPr id="11" name="TextBox 11"/>
          <p:cNvSpPr txBox="1"/>
          <p:nvPr/>
        </p:nvSpPr>
        <p:spPr>
          <a:xfrm>
            <a:off x="12599778" y="6339877"/>
            <a:ext cx="1326505" cy="679450"/>
          </a:xfrm>
          <a:prstGeom prst="rect">
            <a:avLst/>
          </a:prstGeom>
        </p:spPr>
        <p:txBody>
          <a:bodyPr lIns="0" tIns="0" rIns="0" bIns="0" rtlCol="0" anchor="t">
            <a:spAutoFit/>
          </a:bodyPr>
          <a:lstStyle/>
          <a:p>
            <a:pPr algn="ctr">
              <a:lnSpc>
                <a:spcPts val="5599"/>
              </a:lnSpc>
              <a:spcBef>
                <a:spcPct val="0"/>
              </a:spcBef>
            </a:pPr>
            <a:r>
              <a:rPr lang="en-US" sz="3999">
                <a:solidFill>
                  <a:srgbClr val="000C7D"/>
                </a:solidFill>
                <a:latin typeface="ADLaM Display"/>
                <a:ea typeface="ADLaM Display"/>
                <a:cs typeface="ADLaM Display"/>
                <a:sym typeface="ADLaM Display"/>
              </a:rPr>
              <a:t>Email</a:t>
            </a:r>
          </a:p>
        </p:txBody>
      </p:sp>
      <p:sp>
        <p:nvSpPr>
          <p:cNvPr id="12" name="TextBox 12"/>
          <p:cNvSpPr txBox="1"/>
          <p:nvPr/>
        </p:nvSpPr>
        <p:spPr>
          <a:xfrm>
            <a:off x="433311" y="7633799"/>
            <a:ext cx="9366572" cy="679450"/>
          </a:xfrm>
          <a:prstGeom prst="rect">
            <a:avLst/>
          </a:prstGeom>
        </p:spPr>
        <p:txBody>
          <a:bodyPr lIns="0" tIns="0" rIns="0" bIns="0" rtlCol="0" anchor="t">
            <a:spAutoFit/>
          </a:bodyPr>
          <a:lstStyle/>
          <a:p>
            <a:pPr algn="ctr">
              <a:lnSpc>
                <a:spcPts val="5599"/>
              </a:lnSpc>
              <a:spcBef>
                <a:spcPct val="0"/>
              </a:spcBef>
            </a:pPr>
            <a:r>
              <a:rPr lang="en-US" sz="3999">
                <a:solidFill>
                  <a:srgbClr val="000C7D"/>
                </a:solidFill>
                <a:latin typeface="ADLaM Display"/>
                <a:ea typeface="ADLaM Display"/>
                <a:cs typeface="ADLaM Display"/>
                <a:sym typeface="ADLaM Display"/>
              </a:rPr>
              <a:t>Plan/track tasks</a:t>
            </a:r>
          </a:p>
        </p:txBody>
      </p:sp>
      <p:sp>
        <p:nvSpPr>
          <p:cNvPr id="13" name="TextBox 13"/>
          <p:cNvSpPr txBox="1"/>
          <p:nvPr/>
        </p:nvSpPr>
        <p:spPr>
          <a:xfrm>
            <a:off x="10819653" y="7633799"/>
            <a:ext cx="5073551" cy="679450"/>
          </a:xfrm>
          <a:prstGeom prst="rect">
            <a:avLst/>
          </a:prstGeom>
        </p:spPr>
        <p:txBody>
          <a:bodyPr lIns="0" tIns="0" rIns="0" bIns="0" rtlCol="0" anchor="t">
            <a:spAutoFit/>
          </a:bodyPr>
          <a:lstStyle/>
          <a:p>
            <a:pPr algn="ctr">
              <a:lnSpc>
                <a:spcPts val="5599"/>
              </a:lnSpc>
              <a:spcBef>
                <a:spcPct val="0"/>
              </a:spcBef>
            </a:pPr>
            <a:r>
              <a:rPr lang="en-US" sz="3999">
                <a:solidFill>
                  <a:srgbClr val="000C7D"/>
                </a:solidFill>
                <a:latin typeface="ADLaM Display"/>
                <a:ea typeface="ADLaM Display"/>
                <a:cs typeface="ADLaM Display"/>
                <a:sym typeface="ADLaM Display"/>
              </a:rPr>
              <a:t>Project Management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2"/>
            <a:stretch>
              <a:fillRect/>
            </a:stretch>
          </a:blipFill>
        </p:spPr>
        <p:txBody>
          <a:bodyPr/>
          <a:lstStyle/>
          <a:p>
            <a:endParaRPr lang="en-GB"/>
          </a:p>
        </p:txBody>
      </p:sp>
      <p:sp>
        <p:nvSpPr>
          <p:cNvPr id="3" name="Freeform 3"/>
          <p:cNvSpPr/>
          <p:nvPr/>
        </p:nvSpPr>
        <p:spPr>
          <a:xfrm>
            <a:off x="0" y="2908091"/>
            <a:ext cx="3669090" cy="3045345"/>
          </a:xfrm>
          <a:custGeom>
            <a:avLst/>
            <a:gdLst/>
            <a:ahLst/>
            <a:cxnLst/>
            <a:rect l="l" t="t" r="r" b="b"/>
            <a:pathLst>
              <a:path w="3669090" h="3045345">
                <a:moveTo>
                  <a:pt x="0" y="0"/>
                </a:moveTo>
                <a:lnTo>
                  <a:pt x="3669090" y="0"/>
                </a:lnTo>
                <a:lnTo>
                  <a:pt x="3669090" y="3045345"/>
                </a:lnTo>
                <a:lnTo>
                  <a:pt x="0" y="30453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TextBox 4"/>
          <p:cNvSpPr txBox="1"/>
          <p:nvPr/>
        </p:nvSpPr>
        <p:spPr>
          <a:xfrm>
            <a:off x="5325918" y="404918"/>
            <a:ext cx="8625979" cy="2503173"/>
          </a:xfrm>
          <a:prstGeom prst="rect">
            <a:avLst/>
          </a:prstGeom>
        </p:spPr>
        <p:txBody>
          <a:bodyPr lIns="0" tIns="0" rIns="0" bIns="0" rtlCol="0" anchor="t">
            <a:spAutoFit/>
          </a:bodyPr>
          <a:lstStyle/>
          <a:p>
            <a:pPr algn="ctr">
              <a:lnSpc>
                <a:spcPts val="10079"/>
              </a:lnSpc>
            </a:pPr>
            <a:r>
              <a:rPr lang="en-US" sz="7199">
                <a:solidFill>
                  <a:srgbClr val="000C7D"/>
                </a:solidFill>
                <a:latin typeface="ADLaM Display"/>
                <a:ea typeface="ADLaM Display"/>
                <a:cs typeface="ADLaM Display"/>
                <a:sym typeface="ADLaM Display"/>
              </a:rPr>
              <a:t>Learning Objectives</a:t>
            </a:r>
          </a:p>
          <a:p>
            <a:pPr algn="ctr">
              <a:lnSpc>
                <a:spcPts val="10079"/>
              </a:lnSpc>
            </a:pPr>
            <a:endParaRPr lang="en-US" sz="7199">
              <a:solidFill>
                <a:srgbClr val="000C7D"/>
              </a:solidFill>
              <a:latin typeface="ADLaM Display"/>
              <a:ea typeface="ADLaM Display"/>
              <a:cs typeface="ADLaM Display"/>
              <a:sym typeface="ADLaM Display"/>
            </a:endParaRPr>
          </a:p>
        </p:txBody>
      </p:sp>
      <p:sp>
        <p:nvSpPr>
          <p:cNvPr id="5" name="TextBox 5"/>
          <p:cNvSpPr txBox="1"/>
          <p:nvPr/>
        </p:nvSpPr>
        <p:spPr>
          <a:xfrm>
            <a:off x="3441042" y="2343006"/>
            <a:ext cx="13818258" cy="1393824"/>
          </a:xfrm>
          <a:prstGeom prst="rect">
            <a:avLst/>
          </a:prstGeom>
        </p:spPr>
        <p:txBody>
          <a:bodyPr lIns="0" tIns="0" rIns="0" bIns="0" rtlCol="0" anchor="t">
            <a:spAutoFit/>
          </a:bodyPr>
          <a:lstStyle/>
          <a:p>
            <a:pPr marL="863606" lvl="1" indent="-431803" algn="ctr">
              <a:lnSpc>
                <a:spcPts val="5600"/>
              </a:lnSpc>
              <a:buFont typeface="Arial"/>
              <a:buChar char="•"/>
            </a:pPr>
            <a:r>
              <a:rPr lang="en-US" sz="4000">
                <a:solidFill>
                  <a:srgbClr val="000C7D"/>
                </a:solidFill>
                <a:latin typeface="ADLaM Display"/>
                <a:ea typeface="ADLaM Display"/>
                <a:cs typeface="ADLaM Display"/>
                <a:sym typeface="ADLaM Display"/>
              </a:rPr>
              <a:t>Explain the features and uses of different types of operating systems </a:t>
            </a:r>
          </a:p>
        </p:txBody>
      </p:sp>
      <p:sp>
        <p:nvSpPr>
          <p:cNvPr id="6" name="TextBox 6"/>
          <p:cNvSpPr txBox="1"/>
          <p:nvPr/>
        </p:nvSpPr>
        <p:spPr>
          <a:xfrm>
            <a:off x="3308842" y="4186694"/>
            <a:ext cx="14618910" cy="1384300"/>
          </a:xfrm>
          <a:prstGeom prst="rect">
            <a:avLst/>
          </a:prstGeom>
        </p:spPr>
        <p:txBody>
          <a:bodyPr lIns="0" tIns="0" rIns="0" bIns="0" rtlCol="0" anchor="t">
            <a:spAutoFit/>
          </a:bodyPr>
          <a:lstStyle/>
          <a:p>
            <a:pPr marL="863599" lvl="1" indent="-431800" algn="ctr">
              <a:lnSpc>
                <a:spcPts val="5599"/>
              </a:lnSpc>
              <a:buFont typeface="Arial"/>
              <a:buChar char="•"/>
            </a:pPr>
            <a:r>
              <a:rPr lang="en-US" sz="3999">
                <a:solidFill>
                  <a:srgbClr val="000C7D"/>
                </a:solidFill>
                <a:latin typeface="ADLaM Display"/>
                <a:ea typeface="ADLaM Display"/>
                <a:cs typeface="ADLaM Display"/>
                <a:sym typeface="ADLaM Display"/>
              </a:rPr>
              <a:t>Explain the features and uses of common utility software </a:t>
            </a:r>
          </a:p>
        </p:txBody>
      </p:sp>
      <p:sp>
        <p:nvSpPr>
          <p:cNvPr id="7" name="TextBox 7"/>
          <p:cNvSpPr txBox="1"/>
          <p:nvPr/>
        </p:nvSpPr>
        <p:spPr>
          <a:xfrm>
            <a:off x="3055860" y="6282793"/>
            <a:ext cx="15124875" cy="637252"/>
          </a:xfrm>
          <a:prstGeom prst="rect">
            <a:avLst/>
          </a:prstGeom>
        </p:spPr>
        <p:txBody>
          <a:bodyPr lIns="0" tIns="0" rIns="0" bIns="0" rtlCol="0" anchor="t">
            <a:spAutoFit/>
          </a:bodyPr>
          <a:lstStyle/>
          <a:p>
            <a:pPr marL="816825" lvl="1" indent="-408412" algn="ctr">
              <a:lnSpc>
                <a:spcPts val="5296"/>
              </a:lnSpc>
              <a:buFont typeface="Arial"/>
              <a:buChar char="•"/>
            </a:pPr>
            <a:r>
              <a:rPr lang="en-US" sz="3783">
                <a:solidFill>
                  <a:srgbClr val="000C7D"/>
                </a:solidFill>
                <a:latin typeface="ADLaM Display"/>
                <a:ea typeface="ADLaM Display"/>
                <a:cs typeface="ADLaM Display"/>
                <a:sym typeface="ADLaM Display"/>
              </a:rPr>
              <a:t>Explain the features and uses of common application software</a:t>
            </a:r>
          </a:p>
        </p:txBody>
      </p:sp>
      <p:sp>
        <p:nvSpPr>
          <p:cNvPr id="8" name="TextBox 8"/>
          <p:cNvSpPr txBox="1"/>
          <p:nvPr/>
        </p:nvSpPr>
        <p:spPr>
          <a:xfrm>
            <a:off x="3267217" y="7883525"/>
            <a:ext cx="14165907" cy="613410"/>
          </a:xfrm>
          <a:prstGeom prst="rect">
            <a:avLst/>
          </a:prstGeom>
        </p:spPr>
        <p:txBody>
          <a:bodyPr lIns="0" tIns="0" rIns="0" bIns="0" rtlCol="0" anchor="t">
            <a:spAutoFit/>
          </a:bodyPr>
          <a:lstStyle/>
          <a:p>
            <a:pPr marL="777242" lvl="1" indent="-388621" algn="ctr">
              <a:lnSpc>
                <a:spcPts val="5040"/>
              </a:lnSpc>
              <a:buFont typeface="Arial"/>
              <a:buChar char="•"/>
            </a:pPr>
            <a:r>
              <a:rPr lang="en-US" sz="3600">
                <a:solidFill>
                  <a:srgbClr val="000C7D"/>
                </a:solidFill>
                <a:latin typeface="ADLaM Display"/>
                <a:ea typeface="ADLaM Display"/>
                <a:cs typeface="ADLaM Display"/>
                <a:sym typeface="ADLaM Display"/>
              </a:rPr>
              <a:t>Identify which type of software is needed in a given situation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0" y="904875"/>
            <a:ext cx="18288000" cy="2105025"/>
          </a:xfrm>
          <a:prstGeom prst="rect">
            <a:avLst/>
          </a:prstGeom>
        </p:spPr>
        <p:txBody>
          <a:bodyPr lIns="0" tIns="0" rIns="0" bIns="0" rtlCol="0" anchor="t">
            <a:spAutoFit/>
          </a:bodyPr>
          <a:lstStyle/>
          <a:p>
            <a:pPr algn="ctr">
              <a:lnSpc>
                <a:spcPts val="8400"/>
              </a:lnSpc>
              <a:spcBef>
                <a:spcPct val="0"/>
              </a:spcBef>
            </a:pPr>
            <a:r>
              <a:rPr lang="en-US" sz="6000">
                <a:solidFill>
                  <a:srgbClr val="000C7D"/>
                </a:solidFill>
                <a:latin typeface="ADLaM Display"/>
                <a:ea typeface="ADLaM Display"/>
                <a:cs typeface="ADLaM Display"/>
                <a:sym typeface="ADLaM Display"/>
              </a:rPr>
              <a:t>A student is writing a CV that includes headings and bullet points</a:t>
            </a:r>
          </a:p>
        </p:txBody>
      </p:sp>
      <p:sp>
        <p:nvSpPr>
          <p:cNvPr id="3" name="TextBox 3"/>
          <p:cNvSpPr txBox="1"/>
          <p:nvPr/>
        </p:nvSpPr>
        <p:spPr>
          <a:xfrm>
            <a:off x="0" y="3711575"/>
            <a:ext cx="18288000" cy="2105025"/>
          </a:xfrm>
          <a:prstGeom prst="rect">
            <a:avLst/>
          </a:prstGeom>
        </p:spPr>
        <p:txBody>
          <a:bodyPr lIns="0" tIns="0" rIns="0" bIns="0" rtlCol="0" anchor="t">
            <a:spAutoFit/>
          </a:bodyPr>
          <a:lstStyle/>
          <a:p>
            <a:pPr algn="ctr">
              <a:lnSpc>
                <a:spcPts val="8400"/>
              </a:lnSpc>
              <a:spcBef>
                <a:spcPct val="0"/>
              </a:spcBef>
            </a:pPr>
            <a:r>
              <a:rPr lang="en-US" sz="6000">
                <a:solidFill>
                  <a:srgbClr val="000C7D"/>
                </a:solidFill>
                <a:latin typeface="ADLaM Display"/>
                <a:ea typeface="ADLaM Display"/>
                <a:cs typeface="ADLaM Display"/>
                <a:sym typeface="ADLaM Display"/>
              </a:rPr>
              <a:t>A manager needs to send quick updates to a team working remotely.</a:t>
            </a:r>
          </a:p>
        </p:txBody>
      </p:sp>
      <p:sp>
        <p:nvSpPr>
          <p:cNvPr id="4" name="TextBox 4"/>
          <p:cNvSpPr txBox="1"/>
          <p:nvPr/>
        </p:nvSpPr>
        <p:spPr>
          <a:xfrm>
            <a:off x="0" y="7153275"/>
            <a:ext cx="18288000" cy="2105025"/>
          </a:xfrm>
          <a:prstGeom prst="rect">
            <a:avLst/>
          </a:prstGeom>
        </p:spPr>
        <p:txBody>
          <a:bodyPr lIns="0" tIns="0" rIns="0" bIns="0" rtlCol="0" anchor="t">
            <a:spAutoFit/>
          </a:bodyPr>
          <a:lstStyle/>
          <a:p>
            <a:pPr algn="ctr">
              <a:lnSpc>
                <a:spcPts val="8400"/>
              </a:lnSpc>
              <a:spcBef>
                <a:spcPct val="0"/>
              </a:spcBef>
            </a:pPr>
            <a:r>
              <a:rPr lang="en-US" sz="6000">
                <a:solidFill>
                  <a:srgbClr val="000C7D"/>
                </a:solidFill>
                <a:latin typeface="ADLaM Display"/>
                <a:ea typeface="ADLaM Display"/>
                <a:cs typeface="ADLaM Display"/>
                <a:sym typeface="ADLaM Display"/>
              </a:rPr>
              <a:t>A project leader wants to track task deadlines and assign responsibilities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0" y="1227450"/>
            <a:ext cx="18288000" cy="2105025"/>
          </a:xfrm>
          <a:prstGeom prst="rect">
            <a:avLst/>
          </a:prstGeom>
        </p:spPr>
        <p:txBody>
          <a:bodyPr lIns="0" tIns="0" rIns="0" bIns="0" rtlCol="0" anchor="t">
            <a:spAutoFit/>
          </a:bodyPr>
          <a:lstStyle/>
          <a:p>
            <a:pPr algn="ctr">
              <a:lnSpc>
                <a:spcPts val="8400"/>
              </a:lnSpc>
              <a:spcBef>
                <a:spcPct val="0"/>
              </a:spcBef>
            </a:pPr>
            <a:r>
              <a:rPr lang="en-US" sz="6000">
                <a:solidFill>
                  <a:srgbClr val="000C7D"/>
                </a:solidFill>
                <a:latin typeface="ADLaM Display"/>
                <a:ea typeface="ADLaM Display"/>
                <a:cs typeface="ADLaM Display"/>
                <a:sym typeface="ADLaM Display"/>
              </a:rPr>
              <a:t>A small shop owner wants to calculate weekly profits and display them in a chart.</a:t>
            </a:r>
          </a:p>
        </p:txBody>
      </p:sp>
      <p:sp>
        <p:nvSpPr>
          <p:cNvPr id="3" name="TextBox 3"/>
          <p:cNvSpPr txBox="1"/>
          <p:nvPr/>
        </p:nvSpPr>
        <p:spPr>
          <a:xfrm>
            <a:off x="747181" y="5457891"/>
            <a:ext cx="17540819" cy="2105025"/>
          </a:xfrm>
          <a:prstGeom prst="rect">
            <a:avLst/>
          </a:prstGeom>
        </p:spPr>
        <p:txBody>
          <a:bodyPr lIns="0" tIns="0" rIns="0" bIns="0" rtlCol="0" anchor="t">
            <a:spAutoFit/>
          </a:bodyPr>
          <a:lstStyle/>
          <a:p>
            <a:pPr algn="ctr">
              <a:lnSpc>
                <a:spcPts val="8400"/>
              </a:lnSpc>
              <a:spcBef>
                <a:spcPct val="0"/>
              </a:spcBef>
            </a:pPr>
            <a:r>
              <a:rPr lang="en-US" sz="6000">
                <a:solidFill>
                  <a:srgbClr val="000C7D"/>
                </a:solidFill>
                <a:latin typeface="ADLaM Display"/>
                <a:ea typeface="ADLaM Display"/>
                <a:cs typeface="ADLaM Display"/>
                <a:sym typeface="ADLaM Display"/>
              </a:rPr>
              <a:t>A college needs to store contact information and attendance records for 500 students.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371831" y="3777257"/>
            <a:ext cx="2806325" cy="2989427"/>
          </a:xfrm>
          <a:custGeom>
            <a:avLst/>
            <a:gdLst/>
            <a:ahLst/>
            <a:cxnLst/>
            <a:rect l="l" t="t" r="r" b="b"/>
            <a:pathLst>
              <a:path w="2806325" h="2989427">
                <a:moveTo>
                  <a:pt x="0" y="0"/>
                </a:moveTo>
                <a:lnTo>
                  <a:pt x="2806325" y="0"/>
                </a:lnTo>
                <a:lnTo>
                  <a:pt x="2806325" y="2989428"/>
                </a:lnTo>
                <a:lnTo>
                  <a:pt x="0" y="2989428"/>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0" y="923925"/>
            <a:ext cx="18101205" cy="2635250"/>
          </a:xfrm>
          <a:prstGeom prst="rect">
            <a:avLst/>
          </a:prstGeom>
        </p:spPr>
        <p:txBody>
          <a:bodyPr lIns="0" tIns="0" rIns="0" bIns="0" rtlCol="0" anchor="t">
            <a:spAutoFit/>
          </a:bodyPr>
          <a:lstStyle/>
          <a:p>
            <a:pPr algn="ctr">
              <a:lnSpc>
                <a:spcPts val="7000"/>
              </a:lnSpc>
              <a:spcBef>
                <a:spcPct val="0"/>
              </a:spcBef>
            </a:pPr>
            <a:r>
              <a:rPr lang="en-US" sz="5000">
                <a:solidFill>
                  <a:srgbClr val="000C7D"/>
                </a:solidFill>
                <a:latin typeface="ADLaM Display"/>
                <a:ea typeface="ADLaM Display"/>
                <a:cs typeface="ADLaM Display"/>
                <a:sym typeface="ADLaM Display"/>
              </a:rPr>
              <a:t>A charity wants to write thank-you letters to donors but also keep track of who has donated.</a:t>
            </a:r>
          </a:p>
          <a:p>
            <a:pPr algn="ctr">
              <a:lnSpc>
                <a:spcPts val="7000"/>
              </a:lnSpc>
              <a:spcBef>
                <a:spcPct val="0"/>
              </a:spcBef>
            </a:pPr>
            <a:r>
              <a:rPr lang="en-US" sz="5000">
                <a:solidFill>
                  <a:srgbClr val="000C7D"/>
                </a:solidFill>
                <a:latin typeface="ADLaM Display"/>
                <a:ea typeface="ADLaM Display"/>
                <a:cs typeface="ADLaM Display"/>
                <a:sym typeface="ADLaM Display"/>
              </a:rPr>
              <a:t>Which combination of applications would work best?</a:t>
            </a:r>
          </a:p>
        </p:txBody>
      </p:sp>
      <p:sp>
        <p:nvSpPr>
          <p:cNvPr id="4" name="TextBox 4"/>
          <p:cNvSpPr txBox="1"/>
          <p:nvPr/>
        </p:nvSpPr>
        <p:spPr>
          <a:xfrm>
            <a:off x="480330" y="6879992"/>
            <a:ext cx="17540819" cy="1749425"/>
          </a:xfrm>
          <a:prstGeom prst="rect">
            <a:avLst/>
          </a:prstGeom>
        </p:spPr>
        <p:txBody>
          <a:bodyPr lIns="0" tIns="0" rIns="0" bIns="0" rtlCol="0" anchor="t">
            <a:spAutoFit/>
          </a:bodyPr>
          <a:lstStyle/>
          <a:p>
            <a:pPr algn="ctr">
              <a:lnSpc>
                <a:spcPts val="7000"/>
              </a:lnSpc>
              <a:spcBef>
                <a:spcPct val="0"/>
              </a:spcBef>
            </a:pPr>
            <a:r>
              <a:rPr lang="en-US" sz="5000">
                <a:solidFill>
                  <a:srgbClr val="000C7D"/>
                </a:solidFill>
                <a:latin typeface="ADLaM Display"/>
                <a:ea typeface="ADLaM Display"/>
                <a:cs typeface="ADLaM Display"/>
                <a:sym typeface="ADLaM Display"/>
              </a:rPr>
              <a:t>What limitations does email have, and how could project management software improve collaboration?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028700" y="71437"/>
            <a:ext cx="16230600" cy="10144125"/>
          </a:xfrm>
          <a:custGeom>
            <a:avLst/>
            <a:gdLst/>
            <a:ahLst/>
            <a:cxnLst/>
            <a:rect l="l" t="t" r="r" b="b"/>
            <a:pathLst>
              <a:path w="16230600" h="10144125">
                <a:moveTo>
                  <a:pt x="0" y="0"/>
                </a:moveTo>
                <a:lnTo>
                  <a:pt x="16230600" y="0"/>
                </a:lnTo>
                <a:lnTo>
                  <a:pt x="16230600" y="10144125"/>
                </a:lnTo>
                <a:lnTo>
                  <a:pt x="0" y="10144125"/>
                </a:lnTo>
                <a:lnTo>
                  <a:pt x="0" y="0"/>
                </a:lnTo>
                <a:close/>
              </a:path>
            </a:pathLst>
          </a:custGeom>
          <a:blipFill>
            <a:blip r:embed="rId3"/>
            <a:stretch>
              <a:fillRect/>
            </a:stretch>
          </a:blipFill>
        </p:spPr>
        <p:txBody>
          <a:bodyPr/>
          <a:lstStyle/>
          <a:p>
            <a:endParaRPr 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4" name="TextBox 4"/>
          <p:cNvSpPr txBox="1"/>
          <p:nvPr/>
        </p:nvSpPr>
        <p:spPr>
          <a:xfrm>
            <a:off x="3219947" y="-247650"/>
            <a:ext cx="12134106" cy="2222501"/>
          </a:xfrm>
          <a:prstGeom prst="rect">
            <a:avLst/>
          </a:prstGeom>
        </p:spPr>
        <p:txBody>
          <a:bodyPr lIns="0" tIns="0" rIns="0" bIns="0" rtlCol="0" anchor="t">
            <a:spAutoFit/>
          </a:bodyPr>
          <a:lstStyle/>
          <a:p>
            <a:pPr algn="ctr">
              <a:lnSpc>
                <a:spcPts val="18199"/>
              </a:lnSpc>
            </a:pPr>
            <a:r>
              <a:rPr lang="en-US" sz="12999">
                <a:solidFill>
                  <a:srgbClr val="000C7D"/>
                </a:solidFill>
                <a:latin typeface="ADLaM Display"/>
                <a:ea typeface="ADLaM Display"/>
                <a:cs typeface="ADLaM Display"/>
                <a:sym typeface="ADLaM Display"/>
              </a:rPr>
              <a:t>Individual Task </a:t>
            </a:r>
          </a:p>
        </p:txBody>
      </p:sp>
      <p:sp>
        <p:nvSpPr>
          <p:cNvPr id="5" name="TextBox 5"/>
          <p:cNvSpPr txBox="1"/>
          <p:nvPr/>
        </p:nvSpPr>
        <p:spPr>
          <a:xfrm>
            <a:off x="0" y="2838653"/>
            <a:ext cx="18288000" cy="5305425"/>
          </a:xfrm>
          <a:prstGeom prst="rect">
            <a:avLst/>
          </a:prstGeom>
        </p:spPr>
        <p:txBody>
          <a:bodyPr lIns="0" tIns="0" rIns="0" bIns="0" rtlCol="0" anchor="t">
            <a:spAutoFit/>
          </a:bodyPr>
          <a:lstStyle/>
          <a:p>
            <a:pPr algn="ctr">
              <a:lnSpc>
                <a:spcPts val="8400"/>
              </a:lnSpc>
              <a:spcBef>
                <a:spcPct val="0"/>
              </a:spcBef>
            </a:pPr>
            <a:r>
              <a:rPr lang="en-US" sz="6000">
                <a:solidFill>
                  <a:srgbClr val="000C7D"/>
                </a:solidFill>
                <a:latin typeface="ADLaM Display"/>
                <a:ea typeface="ADLaM Display"/>
                <a:cs typeface="ADLaM Display"/>
                <a:sym typeface="ADLaM Display"/>
              </a:rPr>
              <a:t>Go to the Digital Environments section in your Onenote. In here you will see a Server Research Task. Research the various server types listed and fill out the table provided. Ensure you include sources used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4" name="TextBox 4"/>
          <p:cNvSpPr txBox="1"/>
          <p:nvPr/>
        </p:nvSpPr>
        <p:spPr>
          <a:xfrm>
            <a:off x="6248400" y="-247650"/>
            <a:ext cx="5929785" cy="2222501"/>
          </a:xfrm>
          <a:prstGeom prst="rect">
            <a:avLst/>
          </a:prstGeom>
        </p:spPr>
        <p:txBody>
          <a:bodyPr wrap="square" lIns="0" tIns="0" rIns="0" bIns="0" rtlCol="0" anchor="t">
            <a:spAutoFit/>
          </a:bodyPr>
          <a:lstStyle/>
          <a:p>
            <a:pPr algn="ctr">
              <a:lnSpc>
                <a:spcPts val="18199"/>
              </a:lnSpc>
            </a:pPr>
            <a:r>
              <a:rPr lang="en-US" sz="12999" dirty="0">
                <a:solidFill>
                  <a:srgbClr val="000C7D"/>
                </a:solidFill>
                <a:latin typeface="ADLaM Display"/>
                <a:ea typeface="ADLaM Display"/>
                <a:cs typeface="ADLaM Display"/>
                <a:sym typeface="ADLaM Display"/>
              </a:rPr>
              <a:t>Discuss</a:t>
            </a:r>
          </a:p>
        </p:txBody>
      </p:sp>
      <p:sp>
        <p:nvSpPr>
          <p:cNvPr id="5" name="TextBox 5"/>
          <p:cNvSpPr txBox="1"/>
          <p:nvPr/>
        </p:nvSpPr>
        <p:spPr>
          <a:xfrm>
            <a:off x="0" y="2838653"/>
            <a:ext cx="18288000" cy="5305425"/>
          </a:xfrm>
          <a:prstGeom prst="rect">
            <a:avLst/>
          </a:prstGeom>
        </p:spPr>
        <p:txBody>
          <a:bodyPr lIns="0" tIns="0" rIns="0" bIns="0" rtlCol="0" anchor="t">
            <a:spAutoFit/>
          </a:bodyPr>
          <a:lstStyle/>
          <a:p>
            <a:pPr algn="ctr">
              <a:lnSpc>
                <a:spcPts val="8400"/>
              </a:lnSpc>
              <a:spcBef>
                <a:spcPct val="0"/>
              </a:spcBef>
            </a:pPr>
            <a:r>
              <a:rPr lang="en-US" sz="6000">
                <a:solidFill>
                  <a:srgbClr val="000C7D"/>
                </a:solidFill>
                <a:latin typeface="ADLaM Display"/>
                <a:ea typeface="ADLaM Display"/>
                <a:cs typeface="ADLaM Display"/>
                <a:sym typeface="ADLaM Display"/>
              </a:rPr>
              <a:t>Go to the Digital Environments section in your Onenote. In here you will see a Server Research Task. Research the various server types listed and fill out the table provided. Ensure you include sources used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4"/>
            <a:stretch>
              <a:fillRect/>
            </a:stretch>
          </a:blipFill>
        </p:spPr>
        <p:txBody>
          <a:bodyPr/>
          <a:lstStyle/>
          <a:p>
            <a:endParaRPr lang="en-GB"/>
          </a:p>
        </p:txBody>
      </p:sp>
      <p:sp>
        <p:nvSpPr>
          <p:cNvPr id="3" name="TextBox 3"/>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4" name="TextBox 4"/>
          <p:cNvSpPr txBox="1"/>
          <p:nvPr/>
        </p:nvSpPr>
        <p:spPr>
          <a:xfrm>
            <a:off x="4685234" y="-247650"/>
            <a:ext cx="9203531" cy="2222501"/>
          </a:xfrm>
          <a:prstGeom prst="rect">
            <a:avLst/>
          </a:prstGeom>
        </p:spPr>
        <p:txBody>
          <a:bodyPr lIns="0" tIns="0" rIns="0" bIns="0" rtlCol="0" anchor="t">
            <a:spAutoFit/>
          </a:bodyPr>
          <a:lstStyle/>
          <a:p>
            <a:pPr algn="ctr">
              <a:lnSpc>
                <a:spcPts val="18199"/>
              </a:lnSpc>
            </a:pPr>
            <a:r>
              <a:rPr lang="en-US" sz="12999">
                <a:solidFill>
                  <a:srgbClr val="000C7D"/>
                </a:solidFill>
                <a:latin typeface="ADLaM Display"/>
                <a:ea typeface="ADLaM Display"/>
                <a:cs typeface="ADLaM Display"/>
                <a:sym typeface="ADLaM Display"/>
              </a:rPr>
              <a:t>RAID Recap</a:t>
            </a:r>
          </a:p>
        </p:txBody>
      </p:sp>
      <p:pic>
        <p:nvPicPr>
          <p:cNvPr id="5" name="Picture 5"/>
          <p:cNvPicPr>
            <a:picLocks noChangeAspect="1"/>
          </p:cNvPicPr>
          <p:nvPr>
            <a:videoFile r:link="rId1"/>
          </p:nvPr>
        </p:nvPicPr>
        <p:blipFill>
          <a:blip r:embed="rId5"/>
          <a:stretch>
            <a:fillRect/>
          </a:stretch>
        </p:blipFill>
        <p:spPr>
          <a:xfrm>
            <a:off x="3218462" y="2332617"/>
            <a:ext cx="13105051" cy="736583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4"/>
            <a:stretch>
              <a:fillRect/>
            </a:stretch>
          </a:blipFill>
        </p:spPr>
        <p:txBody>
          <a:bodyPr/>
          <a:lstStyle/>
          <a:p>
            <a:endParaRPr lang="en-GB"/>
          </a:p>
        </p:txBody>
      </p:sp>
      <p:sp>
        <p:nvSpPr>
          <p:cNvPr id="3" name="TextBox 3"/>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pic>
        <p:nvPicPr>
          <p:cNvPr id="4" name="Picture 4"/>
          <p:cNvPicPr>
            <a:picLocks noChangeAspect="1"/>
          </p:cNvPicPr>
          <p:nvPr>
            <a:videoFile r:link="rId1"/>
          </p:nvPr>
        </p:nvPicPr>
        <p:blipFill>
          <a:blip r:embed="rId5"/>
          <a:stretch>
            <a:fillRect/>
          </a:stretch>
        </p:blipFill>
        <p:spPr>
          <a:xfrm>
            <a:off x="1823085" y="1028700"/>
            <a:ext cx="14641830" cy="82296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655025" y="721124"/>
            <a:ext cx="13659481" cy="8537176"/>
          </a:xfrm>
          <a:custGeom>
            <a:avLst/>
            <a:gdLst/>
            <a:ahLst/>
            <a:cxnLst/>
            <a:rect l="l" t="t" r="r" b="b"/>
            <a:pathLst>
              <a:path w="13659481" h="8537176">
                <a:moveTo>
                  <a:pt x="0" y="0"/>
                </a:moveTo>
                <a:lnTo>
                  <a:pt x="13659482" y="0"/>
                </a:lnTo>
                <a:lnTo>
                  <a:pt x="13659482" y="8537176"/>
                </a:lnTo>
                <a:lnTo>
                  <a:pt x="0" y="8537176"/>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9379888" y="3488890"/>
            <a:ext cx="209755" cy="1401553"/>
          </a:xfrm>
          <a:prstGeom prst="rect">
            <a:avLst/>
          </a:prstGeom>
        </p:spPr>
        <p:txBody>
          <a:bodyPr lIns="0" tIns="0" rIns="0" bIns="0" rtlCol="0" anchor="t">
            <a:spAutoFit/>
          </a:bodyPr>
          <a:lstStyle/>
          <a:p>
            <a:pPr algn="ctr">
              <a:lnSpc>
                <a:spcPts val="5658"/>
              </a:lnSpc>
              <a:spcBef>
                <a:spcPct val="0"/>
              </a:spcBef>
            </a:pPr>
            <a:r>
              <a:rPr lang="en-US" sz="4041">
                <a:solidFill>
                  <a:srgbClr val="000C7D"/>
                </a:solidFill>
                <a:latin typeface="ADLaM Display"/>
                <a:ea typeface="ADLaM Display"/>
                <a:cs typeface="ADLaM Display"/>
                <a:sym typeface="ADLaM Display"/>
              </a:rPr>
              <a:t>-</a:t>
            </a:r>
          </a:p>
          <a:p>
            <a:pPr algn="ctr">
              <a:lnSpc>
                <a:spcPts val="5658"/>
              </a:lnSpc>
              <a:spcBef>
                <a:spcPct val="0"/>
              </a:spcBef>
            </a:pPr>
            <a:endParaRPr lang="en-US" sz="4041">
              <a:solidFill>
                <a:srgbClr val="000C7D"/>
              </a:solidFill>
              <a:latin typeface="ADLaM Display"/>
              <a:ea typeface="ADLaM Display"/>
              <a:cs typeface="ADLaM Display"/>
              <a:sym typeface="ADLaM Displa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1951533" y="1260780"/>
            <a:ext cx="14384934" cy="1184275"/>
          </a:xfrm>
          <a:prstGeom prst="rect">
            <a:avLst/>
          </a:prstGeom>
        </p:spPr>
        <p:txBody>
          <a:bodyPr lIns="0" tIns="0" rIns="0" bIns="0" rtlCol="0" anchor="t">
            <a:spAutoFit/>
          </a:bodyPr>
          <a:lstStyle/>
          <a:p>
            <a:pPr algn="ctr">
              <a:lnSpc>
                <a:spcPts val="9799"/>
              </a:lnSpc>
            </a:pPr>
            <a:r>
              <a:rPr lang="en-US" sz="6999">
                <a:solidFill>
                  <a:srgbClr val="000C7D"/>
                </a:solidFill>
                <a:latin typeface="ADLaM Display"/>
                <a:ea typeface="ADLaM Display"/>
                <a:cs typeface="ADLaM Display"/>
                <a:sym typeface="ADLaM Display"/>
              </a:rPr>
              <a:t>Go to https://www.netacad.com/ </a:t>
            </a:r>
          </a:p>
        </p:txBody>
      </p:sp>
      <p:sp>
        <p:nvSpPr>
          <p:cNvPr id="3" name="TextBox 3"/>
          <p:cNvSpPr txBox="1"/>
          <p:nvPr/>
        </p:nvSpPr>
        <p:spPr>
          <a:xfrm>
            <a:off x="0" y="3640262"/>
            <a:ext cx="18288000" cy="3660775"/>
          </a:xfrm>
          <a:prstGeom prst="rect">
            <a:avLst/>
          </a:prstGeom>
        </p:spPr>
        <p:txBody>
          <a:bodyPr lIns="0" tIns="0" rIns="0" bIns="0" rtlCol="0" anchor="t">
            <a:spAutoFit/>
          </a:bodyPr>
          <a:lstStyle/>
          <a:p>
            <a:pPr algn="ctr">
              <a:lnSpc>
                <a:spcPts val="9799"/>
              </a:lnSpc>
            </a:pPr>
            <a:r>
              <a:rPr lang="en-US" sz="6999">
                <a:solidFill>
                  <a:srgbClr val="000C7D"/>
                </a:solidFill>
                <a:latin typeface="ADLaM Display"/>
                <a:ea typeface="ADLaM Display"/>
                <a:cs typeface="ADLaM Display"/>
                <a:sym typeface="ADLaM Display"/>
              </a:rPr>
              <a:t>Sign up to an account - I would recommend doing this under your own email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2"/>
            <a:stretch>
              <a:fillRect/>
            </a:stretch>
          </a:blipFill>
        </p:spPr>
        <p:txBody>
          <a:bodyPr/>
          <a:lstStyle/>
          <a:p>
            <a:endParaRPr lang="en-GB"/>
          </a:p>
        </p:txBody>
      </p:sp>
      <p:sp>
        <p:nvSpPr>
          <p:cNvPr id="3" name="Freeform 3"/>
          <p:cNvSpPr/>
          <p:nvPr/>
        </p:nvSpPr>
        <p:spPr>
          <a:xfrm>
            <a:off x="6627281" y="3312923"/>
            <a:ext cx="5254765" cy="5657890"/>
          </a:xfrm>
          <a:custGeom>
            <a:avLst/>
            <a:gdLst/>
            <a:ahLst/>
            <a:cxnLst/>
            <a:rect l="l" t="t" r="r" b="b"/>
            <a:pathLst>
              <a:path w="5254765" h="5657890">
                <a:moveTo>
                  <a:pt x="0" y="0"/>
                </a:moveTo>
                <a:lnTo>
                  <a:pt x="5254765" y="0"/>
                </a:lnTo>
                <a:lnTo>
                  <a:pt x="5254765" y="5657889"/>
                </a:lnTo>
                <a:lnTo>
                  <a:pt x="0" y="565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TextBox 4"/>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5" name="TextBox 5"/>
          <p:cNvSpPr txBox="1"/>
          <p:nvPr/>
        </p:nvSpPr>
        <p:spPr>
          <a:xfrm>
            <a:off x="4724400" y="325451"/>
            <a:ext cx="8960636" cy="2624574"/>
          </a:xfrm>
          <a:prstGeom prst="rect">
            <a:avLst/>
          </a:prstGeom>
        </p:spPr>
        <p:txBody>
          <a:bodyPr wrap="square" lIns="0" tIns="0" rIns="0" bIns="0" rtlCol="0" anchor="t">
            <a:spAutoFit/>
          </a:bodyPr>
          <a:lstStyle/>
          <a:p>
            <a:pPr algn="ctr">
              <a:lnSpc>
                <a:spcPts val="21555"/>
              </a:lnSpc>
            </a:pPr>
            <a:r>
              <a:rPr lang="en-US" sz="15396" dirty="0">
                <a:solidFill>
                  <a:srgbClr val="000C7D"/>
                </a:solidFill>
                <a:latin typeface="ADLaM Display"/>
                <a:ea typeface="ADLaM Display"/>
                <a:cs typeface="ADLaM Display"/>
                <a:sym typeface="ADLaM Display"/>
              </a:rPr>
              <a:t>Software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028700" y="533858"/>
            <a:ext cx="5387296" cy="9519016"/>
          </a:xfrm>
          <a:custGeom>
            <a:avLst/>
            <a:gdLst/>
            <a:ahLst/>
            <a:cxnLst/>
            <a:rect l="l" t="t" r="r" b="b"/>
            <a:pathLst>
              <a:path w="5387296" h="9519016">
                <a:moveTo>
                  <a:pt x="0" y="0"/>
                </a:moveTo>
                <a:lnTo>
                  <a:pt x="5387296" y="0"/>
                </a:lnTo>
                <a:lnTo>
                  <a:pt x="5387296" y="9519015"/>
                </a:lnTo>
                <a:lnTo>
                  <a:pt x="0" y="9519015"/>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7832663" y="3959225"/>
            <a:ext cx="8349457" cy="1184275"/>
          </a:xfrm>
          <a:prstGeom prst="rect">
            <a:avLst/>
          </a:prstGeom>
        </p:spPr>
        <p:txBody>
          <a:bodyPr lIns="0" tIns="0" rIns="0" bIns="0" rtlCol="0" anchor="t">
            <a:spAutoFit/>
          </a:bodyPr>
          <a:lstStyle/>
          <a:p>
            <a:pPr algn="ctr">
              <a:lnSpc>
                <a:spcPts val="9799"/>
              </a:lnSpc>
            </a:pPr>
            <a:r>
              <a:rPr lang="en-US" sz="6999">
                <a:solidFill>
                  <a:srgbClr val="000C7D"/>
                </a:solidFill>
                <a:latin typeface="ADLaM Display"/>
                <a:ea typeface="ADLaM Display"/>
                <a:cs typeface="ADLaM Display"/>
                <a:sym typeface="ADLaM Display"/>
              </a:rPr>
              <a:t>Start with module 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060557" y="2552700"/>
            <a:ext cx="4166886" cy="4114800"/>
          </a:xfrm>
          <a:custGeom>
            <a:avLst/>
            <a:gdLst/>
            <a:ahLst/>
            <a:cxnLst/>
            <a:rect l="l" t="t" r="r" b="b"/>
            <a:pathLst>
              <a:path w="4166886" h="4114800">
                <a:moveTo>
                  <a:pt x="0" y="0"/>
                </a:moveTo>
                <a:lnTo>
                  <a:pt x="4166886" y="0"/>
                </a:lnTo>
                <a:lnTo>
                  <a:pt x="416688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3" name="TextBox 3"/>
          <p:cNvSpPr txBox="1"/>
          <p:nvPr/>
        </p:nvSpPr>
        <p:spPr>
          <a:xfrm>
            <a:off x="0" y="-85725"/>
            <a:ext cx="18288000" cy="2105025"/>
          </a:xfrm>
          <a:prstGeom prst="rect">
            <a:avLst/>
          </a:prstGeom>
        </p:spPr>
        <p:txBody>
          <a:bodyPr lIns="0" tIns="0" rIns="0" bIns="0" rtlCol="0" anchor="t">
            <a:spAutoFit/>
          </a:bodyPr>
          <a:lstStyle/>
          <a:p>
            <a:pPr algn="ctr">
              <a:lnSpc>
                <a:spcPts val="8400"/>
              </a:lnSpc>
            </a:pPr>
            <a:r>
              <a:rPr lang="en-US" sz="6000">
                <a:solidFill>
                  <a:srgbClr val="000C7D"/>
                </a:solidFill>
                <a:latin typeface="ADLaM Display"/>
                <a:ea typeface="ADLaM Display"/>
                <a:cs typeface="ADLaM Display"/>
                <a:sym typeface="ADLaM Display"/>
              </a:rPr>
              <a:t>Which type of software do you think is most important for a business and why?</a:t>
            </a:r>
          </a:p>
        </p:txBody>
      </p:sp>
      <p:sp>
        <p:nvSpPr>
          <p:cNvPr id="4" name="TextBox 4"/>
          <p:cNvSpPr txBox="1"/>
          <p:nvPr/>
        </p:nvSpPr>
        <p:spPr>
          <a:xfrm>
            <a:off x="342850" y="6794271"/>
            <a:ext cx="17602300" cy="1038225"/>
          </a:xfrm>
          <a:prstGeom prst="rect">
            <a:avLst/>
          </a:prstGeom>
        </p:spPr>
        <p:txBody>
          <a:bodyPr lIns="0" tIns="0" rIns="0" bIns="0" rtlCol="0" anchor="t">
            <a:spAutoFit/>
          </a:bodyPr>
          <a:lstStyle/>
          <a:p>
            <a:pPr algn="ctr">
              <a:lnSpc>
                <a:spcPts val="8400"/>
              </a:lnSpc>
            </a:pPr>
            <a:r>
              <a:rPr lang="en-US" sz="6000">
                <a:solidFill>
                  <a:srgbClr val="000C7D"/>
                </a:solidFill>
                <a:latin typeface="ADLaM Display"/>
                <a:ea typeface="ADLaM Display"/>
                <a:cs typeface="ADLaM Display"/>
                <a:sym typeface="ADLaM Display"/>
              </a:rPr>
              <a:t>What’s 1 question you have after today’s lesson?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2"/>
            <a:stretch>
              <a:fillRect/>
            </a:stretch>
          </a:blipFill>
        </p:spPr>
        <p:txBody>
          <a:bodyPr/>
          <a:lstStyle/>
          <a:p>
            <a:endParaRPr lang="en-GB"/>
          </a:p>
        </p:txBody>
      </p:sp>
      <p:sp>
        <p:nvSpPr>
          <p:cNvPr id="3" name="Freeform 3"/>
          <p:cNvSpPr/>
          <p:nvPr/>
        </p:nvSpPr>
        <p:spPr>
          <a:xfrm>
            <a:off x="6112596" y="3382288"/>
            <a:ext cx="5876012" cy="5876012"/>
          </a:xfrm>
          <a:custGeom>
            <a:avLst/>
            <a:gdLst/>
            <a:ahLst/>
            <a:cxnLst/>
            <a:rect l="l" t="t" r="r" b="b"/>
            <a:pathLst>
              <a:path w="5876012" h="5876012">
                <a:moveTo>
                  <a:pt x="0" y="0"/>
                </a:moveTo>
                <a:lnTo>
                  <a:pt x="5876012" y="0"/>
                </a:lnTo>
                <a:lnTo>
                  <a:pt x="5876012" y="5876012"/>
                </a:lnTo>
                <a:lnTo>
                  <a:pt x="0" y="58760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TextBox 4"/>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5" name="TextBox 5"/>
          <p:cNvSpPr txBox="1"/>
          <p:nvPr/>
        </p:nvSpPr>
        <p:spPr>
          <a:xfrm>
            <a:off x="381000" y="325451"/>
            <a:ext cx="17873029" cy="2624574"/>
          </a:xfrm>
          <a:prstGeom prst="rect">
            <a:avLst/>
          </a:prstGeom>
        </p:spPr>
        <p:txBody>
          <a:bodyPr wrap="square" lIns="0" tIns="0" rIns="0" bIns="0" rtlCol="0" anchor="t">
            <a:spAutoFit/>
          </a:bodyPr>
          <a:lstStyle/>
          <a:p>
            <a:pPr algn="ctr">
              <a:lnSpc>
                <a:spcPts val="21555"/>
              </a:lnSpc>
            </a:pPr>
            <a:r>
              <a:rPr lang="en-US" sz="15396" dirty="0">
                <a:solidFill>
                  <a:srgbClr val="000C7D"/>
                </a:solidFill>
                <a:latin typeface="ADLaM Display"/>
                <a:ea typeface="ADLaM Display"/>
                <a:cs typeface="ADLaM Display"/>
                <a:sym typeface="ADLaM Display"/>
              </a:rPr>
              <a:t>Operating Systems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146768" y="484028"/>
            <a:ext cx="17658121" cy="6122958"/>
          </a:xfrm>
          <a:prstGeom prst="rect">
            <a:avLst/>
          </a:prstGeom>
        </p:spPr>
        <p:txBody>
          <a:bodyPr lIns="0" tIns="0" rIns="0" bIns="0" rtlCol="0" anchor="t">
            <a:spAutoFit/>
          </a:bodyPr>
          <a:lstStyle/>
          <a:p>
            <a:pPr algn="ctr">
              <a:lnSpc>
                <a:spcPts val="12164"/>
              </a:lnSpc>
            </a:pPr>
            <a:r>
              <a:rPr lang="en-US" sz="8688">
                <a:solidFill>
                  <a:srgbClr val="000C7D"/>
                </a:solidFill>
                <a:latin typeface="ADLaM Display"/>
                <a:ea typeface="ADLaM Display"/>
                <a:cs typeface="ADLaM Display"/>
                <a:sym typeface="ADLaM Display"/>
              </a:rPr>
              <a:t>What software do you use most often on your phone on computer, and what do you use it for?</a:t>
            </a:r>
          </a:p>
        </p:txBody>
      </p:sp>
      <p:sp>
        <p:nvSpPr>
          <p:cNvPr id="4" name="Freeform 4"/>
          <p:cNvSpPr/>
          <p:nvPr/>
        </p:nvSpPr>
        <p:spPr>
          <a:xfrm>
            <a:off x="7488821" y="6827137"/>
            <a:ext cx="2974015" cy="2974015"/>
          </a:xfrm>
          <a:custGeom>
            <a:avLst/>
            <a:gdLst/>
            <a:ahLst/>
            <a:cxnLst/>
            <a:rect l="l" t="t" r="r" b="b"/>
            <a:pathLst>
              <a:path w="2974015" h="2974015">
                <a:moveTo>
                  <a:pt x="0" y="0"/>
                </a:moveTo>
                <a:lnTo>
                  <a:pt x="2974015" y="0"/>
                </a:lnTo>
                <a:lnTo>
                  <a:pt x="2974015" y="2974015"/>
                </a:lnTo>
                <a:lnTo>
                  <a:pt x="0" y="29740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2"/>
            <a:stretch>
              <a:fillRect/>
            </a:stretch>
          </a:blipFill>
        </p:spPr>
        <p:txBody>
          <a:bodyPr/>
          <a:lstStyle/>
          <a:p>
            <a:endParaRPr lang="en-GB"/>
          </a:p>
        </p:txBody>
      </p:sp>
      <p:sp>
        <p:nvSpPr>
          <p:cNvPr id="3" name="Freeform 3"/>
          <p:cNvSpPr/>
          <p:nvPr/>
        </p:nvSpPr>
        <p:spPr>
          <a:xfrm>
            <a:off x="13664459" y="185858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TextBox 4"/>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5" name="TextBox 5"/>
          <p:cNvSpPr txBox="1"/>
          <p:nvPr/>
        </p:nvSpPr>
        <p:spPr>
          <a:xfrm>
            <a:off x="4623542" y="-304800"/>
            <a:ext cx="8878319" cy="2624574"/>
          </a:xfrm>
          <a:prstGeom prst="rect">
            <a:avLst/>
          </a:prstGeom>
        </p:spPr>
        <p:txBody>
          <a:bodyPr wrap="square" lIns="0" tIns="0" rIns="0" bIns="0" rtlCol="0" anchor="t">
            <a:spAutoFit/>
          </a:bodyPr>
          <a:lstStyle/>
          <a:p>
            <a:pPr algn="ctr">
              <a:lnSpc>
                <a:spcPts val="21555"/>
              </a:lnSpc>
            </a:pPr>
            <a:r>
              <a:rPr lang="en-US" sz="15396" dirty="0">
                <a:solidFill>
                  <a:srgbClr val="000C7D"/>
                </a:solidFill>
                <a:latin typeface="ADLaM Display"/>
                <a:ea typeface="ADLaM Display"/>
                <a:cs typeface="ADLaM Display"/>
                <a:sym typeface="ADLaM Display"/>
              </a:rPr>
              <a:t>Batch OS</a:t>
            </a:r>
          </a:p>
        </p:txBody>
      </p:sp>
      <p:sp>
        <p:nvSpPr>
          <p:cNvPr id="6" name="TextBox 6"/>
          <p:cNvSpPr txBox="1"/>
          <p:nvPr/>
        </p:nvSpPr>
        <p:spPr>
          <a:xfrm>
            <a:off x="5867400" y="2488896"/>
            <a:ext cx="6292355" cy="991746"/>
          </a:xfrm>
          <a:prstGeom prst="rect">
            <a:avLst/>
          </a:prstGeom>
        </p:spPr>
        <p:txBody>
          <a:bodyPr wrap="square" lIns="0" tIns="0" rIns="0" bIns="0" rtlCol="0" anchor="t">
            <a:spAutoFit/>
          </a:bodyPr>
          <a:lstStyle/>
          <a:p>
            <a:pPr algn="ctr">
              <a:lnSpc>
                <a:spcPts val="8400"/>
              </a:lnSpc>
              <a:spcBef>
                <a:spcPct val="0"/>
              </a:spcBef>
            </a:pPr>
            <a:r>
              <a:rPr lang="en-US" sz="6000" dirty="0">
                <a:solidFill>
                  <a:srgbClr val="000C7D"/>
                </a:solidFill>
                <a:latin typeface="ADLaM Display"/>
                <a:ea typeface="ADLaM Display"/>
                <a:cs typeface="ADLaM Display"/>
                <a:sym typeface="ADLaM Display"/>
              </a:rPr>
              <a:t>Non-Interactive</a:t>
            </a:r>
          </a:p>
        </p:txBody>
      </p:sp>
      <p:sp>
        <p:nvSpPr>
          <p:cNvPr id="7" name="TextBox 7"/>
          <p:cNvSpPr txBox="1"/>
          <p:nvPr/>
        </p:nvSpPr>
        <p:spPr>
          <a:xfrm>
            <a:off x="6477000" y="3542996"/>
            <a:ext cx="5170265" cy="991746"/>
          </a:xfrm>
          <a:prstGeom prst="rect">
            <a:avLst/>
          </a:prstGeom>
        </p:spPr>
        <p:txBody>
          <a:bodyPr wrap="square" lIns="0" tIns="0" rIns="0" bIns="0" rtlCol="0" anchor="t">
            <a:spAutoFit/>
          </a:bodyPr>
          <a:lstStyle/>
          <a:p>
            <a:pPr algn="ctr">
              <a:lnSpc>
                <a:spcPts val="8400"/>
              </a:lnSpc>
              <a:spcBef>
                <a:spcPct val="0"/>
              </a:spcBef>
            </a:pPr>
            <a:r>
              <a:rPr lang="en-US" sz="6000" dirty="0">
                <a:solidFill>
                  <a:srgbClr val="000C7D"/>
                </a:solidFill>
                <a:latin typeface="ADLaM Display"/>
                <a:ea typeface="ADLaM Display"/>
                <a:cs typeface="ADLaM Display"/>
                <a:sym typeface="ADLaM Display"/>
              </a:rPr>
              <a:t>High Volume</a:t>
            </a:r>
          </a:p>
        </p:txBody>
      </p:sp>
      <p:sp>
        <p:nvSpPr>
          <p:cNvPr id="8" name="TextBox 8"/>
          <p:cNvSpPr txBox="1"/>
          <p:nvPr/>
        </p:nvSpPr>
        <p:spPr>
          <a:xfrm>
            <a:off x="7162800" y="4597096"/>
            <a:ext cx="4001667" cy="991746"/>
          </a:xfrm>
          <a:prstGeom prst="rect">
            <a:avLst/>
          </a:prstGeom>
        </p:spPr>
        <p:txBody>
          <a:bodyPr wrap="square" lIns="0" tIns="0" rIns="0" bIns="0" rtlCol="0" anchor="t">
            <a:spAutoFit/>
          </a:bodyPr>
          <a:lstStyle/>
          <a:p>
            <a:pPr algn="ctr">
              <a:lnSpc>
                <a:spcPts val="8400"/>
              </a:lnSpc>
              <a:spcBef>
                <a:spcPct val="0"/>
              </a:spcBef>
            </a:pPr>
            <a:r>
              <a:rPr lang="en-US" sz="6000" dirty="0">
                <a:solidFill>
                  <a:srgbClr val="000C7D"/>
                </a:solidFill>
                <a:latin typeface="ADLaM Display"/>
                <a:ea typeface="ADLaM Display"/>
                <a:cs typeface="ADLaM Display"/>
                <a:sym typeface="ADLaM Display"/>
              </a:rPr>
              <a:t>Scheduled</a:t>
            </a:r>
          </a:p>
        </p:txBody>
      </p:sp>
      <p:sp>
        <p:nvSpPr>
          <p:cNvPr id="9" name="TextBox 9"/>
          <p:cNvSpPr txBox="1"/>
          <p:nvPr/>
        </p:nvSpPr>
        <p:spPr>
          <a:xfrm>
            <a:off x="1802912" y="7465599"/>
            <a:ext cx="16485088" cy="2105025"/>
          </a:xfrm>
          <a:prstGeom prst="rect">
            <a:avLst/>
          </a:prstGeom>
        </p:spPr>
        <p:txBody>
          <a:bodyPr lIns="0" tIns="0" rIns="0" bIns="0" rtlCol="0" anchor="t">
            <a:spAutoFit/>
          </a:bodyPr>
          <a:lstStyle/>
          <a:p>
            <a:pPr algn="ctr">
              <a:lnSpc>
                <a:spcPts val="8400"/>
              </a:lnSpc>
              <a:spcBef>
                <a:spcPct val="0"/>
              </a:spcBef>
            </a:pPr>
            <a:r>
              <a:rPr lang="en-US" sz="6000">
                <a:solidFill>
                  <a:srgbClr val="000C7D"/>
                </a:solidFill>
                <a:latin typeface="ADLaM Display"/>
                <a:ea typeface="ADLaM Display"/>
                <a:cs typeface="ADLaM Display"/>
                <a:sym typeface="ADLaM Display"/>
              </a:rPr>
              <a:t>Examples: Overnight backups, payroll software, report generators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2865371" y="2943635"/>
            <a:ext cx="4666427" cy="2691686"/>
          </a:xfrm>
          <a:custGeom>
            <a:avLst/>
            <a:gdLst/>
            <a:ahLst/>
            <a:cxnLst/>
            <a:rect l="l" t="t" r="r" b="b"/>
            <a:pathLst>
              <a:path w="4666427" h="2691686">
                <a:moveTo>
                  <a:pt x="0" y="0"/>
                </a:moveTo>
                <a:lnTo>
                  <a:pt x="4666427" y="0"/>
                </a:lnTo>
                <a:lnTo>
                  <a:pt x="4666427" y="2691686"/>
                </a:lnTo>
                <a:lnTo>
                  <a:pt x="0" y="2691686"/>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5" name="TextBox 5"/>
          <p:cNvSpPr txBox="1"/>
          <p:nvPr/>
        </p:nvSpPr>
        <p:spPr>
          <a:xfrm>
            <a:off x="1524000" y="-304800"/>
            <a:ext cx="15229623" cy="2624574"/>
          </a:xfrm>
          <a:prstGeom prst="rect">
            <a:avLst/>
          </a:prstGeom>
        </p:spPr>
        <p:txBody>
          <a:bodyPr wrap="square" lIns="0" tIns="0" rIns="0" bIns="0" rtlCol="0" anchor="t">
            <a:spAutoFit/>
          </a:bodyPr>
          <a:lstStyle/>
          <a:p>
            <a:pPr algn="ctr">
              <a:lnSpc>
                <a:spcPts val="21555"/>
              </a:lnSpc>
            </a:pPr>
            <a:r>
              <a:rPr lang="en-US" sz="15396" dirty="0">
                <a:solidFill>
                  <a:srgbClr val="000C7D"/>
                </a:solidFill>
                <a:latin typeface="ADLaM Display"/>
                <a:ea typeface="ADLaM Display"/>
                <a:cs typeface="ADLaM Display"/>
                <a:sym typeface="ADLaM Display"/>
              </a:rPr>
              <a:t>Multitasking OS</a:t>
            </a:r>
          </a:p>
        </p:txBody>
      </p:sp>
      <p:sp>
        <p:nvSpPr>
          <p:cNvPr id="6" name="TextBox 6"/>
          <p:cNvSpPr txBox="1"/>
          <p:nvPr/>
        </p:nvSpPr>
        <p:spPr>
          <a:xfrm>
            <a:off x="5715000" y="2488896"/>
            <a:ext cx="6646045" cy="991746"/>
          </a:xfrm>
          <a:prstGeom prst="rect">
            <a:avLst/>
          </a:prstGeom>
        </p:spPr>
        <p:txBody>
          <a:bodyPr wrap="square" lIns="0" tIns="0" rIns="0" bIns="0" rtlCol="0" anchor="t">
            <a:spAutoFit/>
          </a:bodyPr>
          <a:lstStyle/>
          <a:p>
            <a:pPr algn="ctr">
              <a:lnSpc>
                <a:spcPts val="8400"/>
              </a:lnSpc>
              <a:spcBef>
                <a:spcPct val="0"/>
              </a:spcBef>
            </a:pPr>
            <a:r>
              <a:rPr lang="en-US" sz="6000" dirty="0">
                <a:solidFill>
                  <a:srgbClr val="000C7D"/>
                </a:solidFill>
                <a:latin typeface="ADLaM Display"/>
                <a:ea typeface="ADLaM Display"/>
                <a:cs typeface="ADLaM Display"/>
                <a:sym typeface="ADLaM Display"/>
              </a:rPr>
              <a:t>Concurrent tasks</a:t>
            </a:r>
          </a:p>
        </p:txBody>
      </p:sp>
      <p:sp>
        <p:nvSpPr>
          <p:cNvPr id="7" name="TextBox 7"/>
          <p:cNvSpPr txBox="1"/>
          <p:nvPr/>
        </p:nvSpPr>
        <p:spPr>
          <a:xfrm>
            <a:off x="6962826" y="3542996"/>
            <a:ext cx="4648349" cy="1038225"/>
          </a:xfrm>
          <a:prstGeom prst="rect">
            <a:avLst/>
          </a:prstGeom>
        </p:spPr>
        <p:txBody>
          <a:bodyPr lIns="0" tIns="0" rIns="0" bIns="0" rtlCol="0" anchor="t">
            <a:spAutoFit/>
          </a:bodyPr>
          <a:lstStyle/>
          <a:p>
            <a:pPr algn="ctr">
              <a:lnSpc>
                <a:spcPts val="8400"/>
              </a:lnSpc>
              <a:spcBef>
                <a:spcPct val="0"/>
              </a:spcBef>
            </a:pPr>
            <a:r>
              <a:rPr lang="en-US" sz="6000">
                <a:solidFill>
                  <a:srgbClr val="000C7D"/>
                </a:solidFill>
                <a:latin typeface="ADLaM Display"/>
                <a:ea typeface="ADLaM Display"/>
                <a:cs typeface="ADLaM Display"/>
                <a:sym typeface="ADLaM Display"/>
              </a:rPr>
              <a:t>Time-slicing </a:t>
            </a:r>
          </a:p>
        </p:txBody>
      </p:sp>
      <p:sp>
        <p:nvSpPr>
          <p:cNvPr id="8" name="TextBox 8"/>
          <p:cNvSpPr txBox="1"/>
          <p:nvPr/>
        </p:nvSpPr>
        <p:spPr>
          <a:xfrm>
            <a:off x="7162800" y="4597096"/>
            <a:ext cx="3934173" cy="991746"/>
          </a:xfrm>
          <a:prstGeom prst="rect">
            <a:avLst/>
          </a:prstGeom>
        </p:spPr>
        <p:txBody>
          <a:bodyPr wrap="square" lIns="0" tIns="0" rIns="0" bIns="0" rtlCol="0" anchor="t">
            <a:spAutoFit/>
          </a:bodyPr>
          <a:lstStyle/>
          <a:p>
            <a:pPr algn="ctr">
              <a:lnSpc>
                <a:spcPts val="8400"/>
              </a:lnSpc>
              <a:spcBef>
                <a:spcPct val="0"/>
              </a:spcBef>
            </a:pPr>
            <a:r>
              <a:rPr lang="en-US" sz="6000" dirty="0">
                <a:solidFill>
                  <a:srgbClr val="000C7D"/>
                </a:solidFill>
                <a:latin typeface="ADLaM Display"/>
                <a:ea typeface="ADLaM Display"/>
                <a:cs typeface="ADLaM Display"/>
                <a:sym typeface="ADLaM Display"/>
              </a:rPr>
              <a:t>Interrupts</a:t>
            </a:r>
          </a:p>
        </p:txBody>
      </p:sp>
      <p:sp>
        <p:nvSpPr>
          <p:cNvPr id="9" name="TextBox 9"/>
          <p:cNvSpPr txBox="1"/>
          <p:nvPr/>
        </p:nvSpPr>
        <p:spPr>
          <a:xfrm>
            <a:off x="4237066" y="7465599"/>
            <a:ext cx="11616779" cy="1038225"/>
          </a:xfrm>
          <a:prstGeom prst="rect">
            <a:avLst/>
          </a:prstGeom>
        </p:spPr>
        <p:txBody>
          <a:bodyPr lIns="0" tIns="0" rIns="0" bIns="0" rtlCol="0" anchor="t">
            <a:spAutoFit/>
          </a:bodyPr>
          <a:lstStyle/>
          <a:p>
            <a:pPr algn="ctr">
              <a:lnSpc>
                <a:spcPts val="8400"/>
              </a:lnSpc>
              <a:spcBef>
                <a:spcPct val="0"/>
              </a:spcBef>
            </a:pPr>
            <a:r>
              <a:rPr lang="en-US" sz="6000">
                <a:solidFill>
                  <a:srgbClr val="000C7D"/>
                </a:solidFill>
                <a:latin typeface="ADLaM Display"/>
                <a:ea typeface="ADLaM Display"/>
                <a:cs typeface="ADLaM Display"/>
                <a:sym typeface="ADLaM Display"/>
              </a:rPr>
              <a:t>Examples: Windows, Mac, Linux</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617108" y="2423758"/>
            <a:ext cx="4972255" cy="2486127"/>
          </a:xfrm>
          <a:custGeom>
            <a:avLst/>
            <a:gdLst/>
            <a:ahLst/>
            <a:cxnLst/>
            <a:rect l="l" t="t" r="r" b="b"/>
            <a:pathLst>
              <a:path w="4972255" h="2486127">
                <a:moveTo>
                  <a:pt x="0" y="0"/>
                </a:moveTo>
                <a:lnTo>
                  <a:pt x="4972255" y="0"/>
                </a:lnTo>
                <a:lnTo>
                  <a:pt x="4972255" y="2486127"/>
                </a:lnTo>
                <a:lnTo>
                  <a:pt x="0" y="24861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TextBox 4"/>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5" name="TextBox 5"/>
          <p:cNvSpPr txBox="1"/>
          <p:nvPr/>
        </p:nvSpPr>
        <p:spPr>
          <a:xfrm>
            <a:off x="2514600" y="-304800"/>
            <a:ext cx="12956165" cy="2624574"/>
          </a:xfrm>
          <a:prstGeom prst="rect">
            <a:avLst/>
          </a:prstGeom>
        </p:spPr>
        <p:txBody>
          <a:bodyPr wrap="square" lIns="0" tIns="0" rIns="0" bIns="0" rtlCol="0" anchor="t">
            <a:spAutoFit/>
          </a:bodyPr>
          <a:lstStyle/>
          <a:p>
            <a:pPr algn="ctr">
              <a:lnSpc>
                <a:spcPts val="21555"/>
              </a:lnSpc>
            </a:pPr>
            <a:r>
              <a:rPr lang="en-US" sz="15396" dirty="0">
                <a:solidFill>
                  <a:srgbClr val="000C7D"/>
                </a:solidFill>
                <a:latin typeface="ADLaM Display"/>
                <a:ea typeface="ADLaM Display"/>
                <a:cs typeface="ADLaM Display"/>
                <a:sym typeface="ADLaM Display"/>
              </a:rPr>
              <a:t>Real Time OS</a:t>
            </a:r>
          </a:p>
        </p:txBody>
      </p:sp>
      <p:sp>
        <p:nvSpPr>
          <p:cNvPr id="6" name="TextBox 6"/>
          <p:cNvSpPr txBox="1"/>
          <p:nvPr/>
        </p:nvSpPr>
        <p:spPr>
          <a:xfrm>
            <a:off x="6096000" y="2488896"/>
            <a:ext cx="6196212" cy="991746"/>
          </a:xfrm>
          <a:prstGeom prst="rect">
            <a:avLst/>
          </a:prstGeom>
        </p:spPr>
        <p:txBody>
          <a:bodyPr wrap="square" lIns="0" tIns="0" rIns="0" bIns="0" rtlCol="0" anchor="t">
            <a:spAutoFit/>
          </a:bodyPr>
          <a:lstStyle/>
          <a:p>
            <a:pPr algn="ctr">
              <a:lnSpc>
                <a:spcPts val="8400"/>
              </a:lnSpc>
              <a:spcBef>
                <a:spcPct val="0"/>
              </a:spcBef>
            </a:pPr>
            <a:r>
              <a:rPr lang="en-US" sz="6000" dirty="0">
                <a:solidFill>
                  <a:srgbClr val="000C7D"/>
                </a:solidFill>
                <a:latin typeface="ADLaM Display"/>
                <a:ea typeface="ADLaM Display"/>
                <a:cs typeface="ADLaM Display"/>
                <a:sym typeface="ADLaM Display"/>
              </a:rPr>
              <a:t>Instant response</a:t>
            </a:r>
          </a:p>
        </p:txBody>
      </p:sp>
      <p:sp>
        <p:nvSpPr>
          <p:cNvPr id="7" name="TextBox 7"/>
          <p:cNvSpPr txBox="1"/>
          <p:nvPr/>
        </p:nvSpPr>
        <p:spPr>
          <a:xfrm>
            <a:off x="7229228" y="3542996"/>
            <a:ext cx="4115544" cy="1038225"/>
          </a:xfrm>
          <a:prstGeom prst="rect">
            <a:avLst/>
          </a:prstGeom>
        </p:spPr>
        <p:txBody>
          <a:bodyPr lIns="0" tIns="0" rIns="0" bIns="0" rtlCol="0" anchor="t">
            <a:spAutoFit/>
          </a:bodyPr>
          <a:lstStyle/>
          <a:p>
            <a:pPr algn="ctr">
              <a:lnSpc>
                <a:spcPts val="8400"/>
              </a:lnSpc>
              <a:spcBef>
                <a:spcPct val="0"/>
              </a:spcBef>
            </a:pPr>
            <a:r>
              <a:rPr lang="en-US" sz="6000">
                <a:solidFill>
                  <a:srgbClr val="000C7D"/>
                </a:solidFill>
                <a:latin typeface="ADLaM Display"/>
                <a:ea typeface="ADLaM Display"/>
                <a:cs typeface="ADLaM Display"/>
                <a:sym typeface="ADLaM Display"/>
              </a:rPr>
              <a:t>Monitoring</a:t>
            </a:r>
          </a:p>
        </p:txBody>
      </p:sp>
      <p:sp>
        <p:nvSpPr>
          <p:cNvPr id="8" name="TextBox 8"/>
          <p:cNvSpPr txBox="1"/>
          <p:nvPr/>
        </p:nvSpPr>
        <p:spPr>
          <a:xfrm>
            <a:off x="5137077" y="4597096"/>
            <a:ext cx="8299847" cy="1038225"/>
          </a:xfrm>
          <a:prstGeom prst="rect">
            <a:avLst/>
          </a:prstGeom>
        </p:spPr>
        <p:txBody>
          <a:bodyPr lIns="0" tIns="0" rIns="0" bIns="0" rtlCol="0" anchor="t">
            <a:spAutoFit/>
          </a:bodyPr>
          <a:lstStyle/>
          <a:p>
            <a:pPr algn="ctr">
              <a:lnSpc>
                <a:spcPts val="8400"/>
              </a:lnSpc>
              <a:spcBef>
                <a:spcPct val="0"/>
              </a:spcBef>
            </a:pPr>
            <a:r>
              <a:rPr lang="en-US" sz="6000">
                <a:solidFill>
                  <a:srgbClr val="000C7D"/>
                </a:solidFill>
                <a:latin typeface="ADLaM Display"/>
                <a:ea typeface="ADLaM Display"/>
                <a:cs typeface="ADLaM Display"/>
                <a:sym typeface="ADLaM Display"/>
              </a:rPr>
              <a:t>Transaction processing</a:t>
            </a:r>
          </a:p>
        </p:txBody>
      </p:sp>
      <p:sp>
        <p:nvSpPr>
          <p:cNvPr id="9" name="TextBox 9"/>
          <p:cNvSpPr txBox="1"/>
          <p:nvPr/>
        </p:nvSpPr>
        <p:spPr>
          <a:xfrm>
            <a:off x="1909652" y="7452257"/>
            <a:ext cx="16378348" cy="2105025"/>
          </a:xfrm>
          <a:prstGeom prst="rect">
            <a:avLst/>
          </a:prstGeom>
        </p:spPr>
        <p:txBody>
          <a:bodyPr lIns="0" tIns="0" rIns="0" bIns="0" rtlCol="0" anchor="t">
            <a:spAutoFit/>
          </a:bodyPr>
          <a:lstStyle/>
          <a:p>
            <a:pPr algn="ctr">
              <a:lnSpc>
                <a:spcPts val="8400"/>
              </a:lnSpc>
              <a:spcBef>
                <a:spcPct val="0"/>
              </a:spcBef>
            </a:pPr>
            <a:r>
              <a:rPr lang="en-US" sz="6000">
                <a:solidFill>
                  <a:srgbClr val="000C7D"/>
                </a:solidFill>
                <a:latin typeface="ADLaM Display"/>
                <a:ea typeface="ADLaM Display"/>
                <a:cs typeface="ADLaM Display"/>
                <a:sym typeface="ADLaM Display"/>
              </a:rPr>
              <a:t>Examples: Air traffic control system, pace maker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3873039" y="2319774"/>
            <a:ext cx="3717150" cy="3452304"/>
          </a:xfrm>
          <a:custGeom>
            <a:avLst/>
            <a:gdLst/>
            <a:ahLst/>
            <a:cxnLst/>
            <a:rect l="l" t="t" r="r" b="b"/>
            <a:pathLst>
              <a:path w="3717150" h="3452304">
                <a:moveTo>
                  <a:pt x="0" y="0"/>
                </a:moveTo>
                <a:lnTo>
                  <a:pt x="3717150" y="0"/>
                </a:lnTo>
                <a:lnTo>
                  <a:pt x="3717150" y="3452303"/>
                </a:lnTo>
                <a:lnTo>
                  <a:pt x="0" y="34523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TextBox 4"/>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5" name="TextBox 5"/>
          <p:cNvSpPr txBox="1"/>
          <p:nvPr/>
        </p:nvSpPr>
        <p:spPr>
          <a:xfrm>
            <a:off x="3124200" y="-304800"/>
            <a:ext cx="11801479" cy="2624574"/>
          </a:xfrm>
          <a:prstGeom prst="rect">
            <a:avLst/>
          </a:prstGeom>
        </p:spPr>
        <p:txBody>
          <a:bodyPr wrap="square" lIns="0" tIns="0" rIns="0" bIns="0" rtlCol="0" anchor="t">
            <a:spAutoFit/>
          </a:bodyPr>
          <a:lstStyle/>
          <a:p>
            <a:pPr algn="ctr">
              <a:lnSpc>
                <a:spcPts val="21555"/>
              </a:lnSpc>
            </a:pPr>
            <a:r>
              <a:rPr lang="en-US" sz="15396" dirty="0">
                <a:solidFill>
                  <a:srgbClr val="000C7D"/>
                </a:solidFill>
                <a:latin typeface="ADLaM Display"/>
                <a:ea typeface="ADLaM Display"/>
                <a:cs typeface="ADLaM Display"/>
                <a:sym typeface="ADLaM Display"/>
              </a:rPr>
              <a:t>Network OS</a:t>
            </a:r>
          </a:p>
        </p:txBody>
      </p:sp>
      <p:sp>
        <p:nvSpPr>
          <p:cNvPr id="6" name="TextBox 6"/>
          <p:cNvSpPr txBox="1"/>
          <p:nvPr/>
        </p:nvSpPr>
        <p:spPr>
          <a:xfrm>
            <a:off x="5958459" y="2488896"/>
            <a:ext cx="6486301" cy="991746"/>
          </a:xfrm>
          <a:prstGeom prst="rect">
            <a:avLst/>
          </a:prstGeom>
        </p:spPr>
        <p:txBody>
          <a:bodyPr wrap="square" lIns="0" tIns="0" rIns="0" bIns="0" rtlCol="0" anchor="t">
            <a:spAutoFit/>
          </a:bodyPr>
          <a:lstStyle/>
          <a:p>
            <a:pPr algn="ctr">
              <a:lnSpc>
                <a:spcPts val="8400"/>
              </a:lnSpc>
              <a:spcBef>
                <a:spcPct val="0"/>
              </a:spcBef>
            </a:pPr>
            <a:r>
              <a:rPr lang="en-US" sz="6000" dirty="0">
                <a:solidFill>
                  <a:srgbClr val="000C7D"/>
                </a:solidFill>
                <a:latin typeface="ADLaM Display"/>
                <a:ea typeface="ADLaM Display"/>
                <a:cs typeface="ADLaM Display"/>
                <a:sym typeface="ADLaM Display"/>
              </a:rPr>
              <a:t>Resource Sharing</a:t>
            </a:r>
          </a:p>
        </p:txBody>
      </p:sp>
      <p:sp>
        <p:nvSpPr>
          <p:cNvPr id="7" name="TextBox 7"/>
          <p:cNvSpPr txBox="1"/>
          <p:nvPr/>
        </p:nvSpPr>
        <p:spPr>
          <a:xfrm>
            <a:off x="5210175" y="3542996"/>
            <a:ext cx="7405366" cy="991746"/>
          </a:xfrm>
          <a:prstGeom prst="rect">
            <a:avLst/>
          </a:prstGeom>
        </p:spPr>
        <p:txBody>
          <a:bodyPr wrap="square" lIns="0" tIns="0" rIns="0" bIns="0" rtlCol="0" anchor="t">
            <a:spAutoFit/>
          </a:bodyPr>
          <a:lstStyle/>
          <a:p>
            <a:pPr algn="ctr">
              <a:lnSpc>
                <a:spcPts val="8400"/>
              </a:lnSpc>
              <a:spcBef>
                <a:spcPct val="0"/>
              </a:spcBef>
            </a:pPr>
            <a:r>
              <a:rPr lang="en-US" sz="6000" dirty="0">
                <a:solidFill>
                  <a:srgbClr val="000C7D"/>
                </a:solidFill>
                <a:latin typeface="ADLaM Display"/>
                <a:ea typeface="ADLaM Display"/>
                <a:cs typeface="ADLaM Display"/>
                <a:sym typeface="ADLaM Display"/>
              </a:rPr>
              <a:t>User management</a:t>
            </a:r>
          </a:p>
        </p:txBody>
      </p:sp>
      <p:sp>
        <p:nvSpPr>
          <p:cNvPr id="8" name="TextBox 8"/>
          <p:cNvSpPr txBox="1"/>
          <p:nvPr/>
        </p:nvSpPr>
        <p:spPr>
          <a:xfrm>
            <a:off x="7508782" y="4597096"/>
            <a:ext cx="3136498" cy="991746"/>
          </a:xfrm>
          <a:prstGeom prst="rect">
            <a:avLst/>
          </a:prstGeom>
        </p:spPr>
        <p:txBody>
          <a:bodyPr wrap="square" lIns="0" tIns="0" rIns="0" bIns="0" rtlCol="0" anchor="t">
            <a:spAutoFit/>
          </a:bodyPr>
          <a:lstStyle/>
          <a:p>
            <a:pPr algn="ctr">
              <a:lnSpc>
                <a:spcPts val="8400"/>
              </a:lnSpc>
              <a:spcBef>
                <a:spcPct val="0"/>
              </a:spcBef>
            </a:pPr>
            <a:r>
              <a:rPr lang="en-US" sz="6000">
                <a:solidFill>
                  <a:srgbClr val="000C7D"/>
                </a:solidFill>
                <a:latin typeface="ADLaM Display"/>
                <a:ea typeface="ADLaM Display"/>
                <a:cs typeface="ADLaM Display"/>
                <a:sym typeface="ADLaM Display"/>
              </a:rPr>
              <a:t>Comms</a:t>
            </a:r>
          </a:p>
        </p:txBody>
      </p:sp>
      <p:sp>
        <p:nvSpPr>
          <p:cNvPr id="9" name="TextBox 9"/>
          <p:cNvSpPr txBox="1"/>
          <p:nvPr/>
        </p:nvSpPr>
        <p:spPr>
          <a:xfrm>
            <a:off x="4020462" y="7452257"/>
            <a:ext cx="12156728" cy="1038225"/>
          </a:xfrm>
          <a:prstGeom prst="rect">
            <a:avLst/>
          </a:prstGeom>
        </p:spPr>
        <p:txBody>
          <a:bodyPr lIns="0" tIns="0" rIns="0" bIns="0" rtlCol="0" anchor="t">
            <a:spAutoFit/>
          </a:bodyPr>
          <a:lstStyle/>
          <a:p>
            <a:pPr algn="ctr">
              <a:lnSpc>
                <a:spcPts val="8400"/>
              </a:lnSpc>
              <a:spcBef>
                <a:spcPct val="0"/>
              </a:spcBef>
            </a:pPr>
            <a:r>
              <a:rPr lang="en-US" sz="6000">
                <a:solidFill>
                  <a:srgbClr val="000C7D"/>
                </a:solidFill>
                <a:latin typeface="ADLaM Display"/>
                <a:ea typeface="ADLaM Display"/>
                <a:cs typeface="ADLaM Display"/>
                <a:sym typeface="ADLaM Display"/>
              </a:rPr>
              <a:t>Examples: Windows Server, Linux</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F3D0F35BECBD4DAAC17028F29E0D2F" ma:contentTypeVersion="3" ma:contentTypeDescription="Create a new document." ma:contentTypeScope="" ma:versionID="b546637ef23d071fcf79987f97b49449">
  <xsd:schema xmlns:xsd="http://www.w3.org/2001/XMLSchema" xmlns:xs="http://www.w3.org/2001/XMLSchema" xmlns:p="http://schemas.microsoft.com/office/2006/metadata/properties" xmlns:ns2="bc2fa7dd-ef05-4ab0-a50a-4e0e11717674" targetNamespace="http://schemas.microsoft.com/office/2006/metadata/properties" ma:root="true" ma:fieldsID="e1032bdc6ef6fb91bbf2da7a33b349aa" ns2:_="">
    <xsd:import namespace="bc2fa7dd-ef05-4ab0-a50a-4e0e11717674"/>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2fa7dd-ef05-4ab0-a50a-4e0e117176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647FB9F-985A-4FAA-A166-A6231EC2CDB8}"/>
</file>

<file path=customXml/itemProps2.xml><?xml version="1.0" encoding="utf-8"?>
<ds:datastoreItem xmlns:ds="http://schemas.openxmlformats.org/officeDocument/2006/customXml" ds:itemID="{F2961386-FA6A-4CD4-A245-7CD47CBD162B}"/>
</file>

<file path=customXml/itemProps3.xml><?xml version="1.0" encoding="utf-8"?>
<ds:datastoreItem xmlns:ds="http://schemas.openxmlformats.org/officeDocument/2006/customXml" ds:itemID="{8CEAE6F4-28B8-4C5E-969A-20FEA4EEAC46}"/>
</file>

<file path=docProps/app.xml><?xml version="1.0" encoding="utf-8"?>
<Properties xmlns="http://schemas.openxmlformats.org/officeDocument/2006/extended-properties" xmlns:vt="http://schemas.openxmlformats.org/officeDocument/2006/docPropsVTypes">
  <TotalTime>2</TotalTime>
  <Words>1710</Words>
  <Application>Microsoft Office PowerPoint</Application>
  <PresentationFormat>Custom</PresentationFormat>
  <Paragraphs>271</Paragraphs>
  <Slides>31</Slides>
  <Notes>27</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ADLaM Display</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Hardware Lesson 3</dc:title>
  <cp:lastModifiedBy>Bobbie Brandybuck</cp:lastModifiedBy>
  <cp:revision>2</cp:revision>
  <dcterms:created xsi:type="dcterms:W3CDTF">2006-08-16T00:00:00Z</dcterms:created>
  <dcterms:modified xsi:type="dcterms:W3CDTF">2025-10-03T13:58:38Z</dcterms:modified>
  <dc:identifier>DAGzuy20U6E</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0x01010033F3D0F35BECBD4DAAC17028F29E0D2F</vt:lpwstr>
  </property>
</Properties>
</file>